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4"/>
  </p:notesMasterIdLst>
  <p:sldIdLst>
    <p:sldId id="256" r:id="rId4"/>
    <p:sldId id="257" r:id="rId5"/>
    <p:sldId id="258" r:id="rId6"/>
    <p:sldId id="266" r:id="rId7"/>
    <p:sldId id="268" r:id="rId8"/>
    <p:sldId id="269" r:id="rId9"/>
    <p:sldId id="270" r:id="rId10"/>
    <p:sldId id="271" r:id="rId11"/>
    <p:sldId id="272" r:id="rId12"/>
    <p:sldId id="277" r:id="rId13"/>
    <p:sldId id="282" r:id="rId14"/>
    <p:sldId id="281" r:id="rId15"/>
    <p:sldId id="283" r:id="rId16"/>
    <p:sldId id="279" r:id="rId17"/>
    <p:sldId id="278" r:id="rId18"/>
    <p:sldId id="273" r:id="rId19"/>
    <p:sldId id="274" r:id="rId20"/>
    <p:sldId id="280" r:id="rId21"/>
    <p:sldId id="275" r:id="rId22"/>
    <p:sldId id="259"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userId="ab4edb8b-7973-4ef6-863d-8af96a697fde" providerId="ADAL" clId="{07E7AB90-CD3D-4357-8B12-D0596E93E141}"/>
    <pc:docChg chg="custSel modSld">
      <pc:chgData name="Vanessa" userId="ab4edb8b-7973-4ef6-863d-8af96a697fde" providerId="ADAL" clId="{07E7AB90-CD3D-4357-8B12-D0596E93E141}" dt="2024-11-07T08:59:57.298" v="319" actId="20577"/>
      <pc:docMkLst>
        <pc:docMk/>
      </pc:docMkLst>
      <pc:sldChg chg="modSp mod">
        <pc:chgData name="Vanessa" userId="ab4edb8b-7973-4ef6-863d-8af96a697fde" providerId="ADAL" clId="{07E7AB90-CD3D-4357-8B12-D0596E93E141}" dt="2024-11-07T08:52:13.379" v="285" actId="20577"/>
        <pc:sldMkLst>
          <pc:docMk/>
          <pc:sldMk cId="3319547746" sldId="268"/>
        </pc:sldMkLst>
        <pc:spChg chg="mod">
          <ac:chgData name="Vanessa" userId="ab4edb8b-7973-4ef6-863d-8af96a697fde" providerId="ADAL" clId="{07E7AB90-CD3D-4357-8B12-D0596E93E141}" dt="2024-11-07T08:52:13.379" v="285" actId="20577"/>
          <ac:spMkLst>
            <pc:docMk/>
            <pc:sldMk cId="3319547746" sldId="268"/>
            <ac:spMk id="3" creationId="{00000000-0000-0000-0000-000000000000}"/>
          </ac:spMkLst>
        </pc:spChg>
      </pc:sldChg>
      <pc:sldChg chg="modSp mod">
        <pc:chgData name="Vanessa" userId="ab4edb8b-7973-4ef6-863d-8af96a697fde" providerId="ADAL" clId="{07E7AB90-CD3D-4357-8B12-D0596E93E141}" dt="2024-11-07T08:58:46.134" v="314" actId="113"/>
        <pc:sldMkLst>
          <pc:docMk/>
          <pc:sldMk cId="2777005905" sldId="274"/>
        </pc:sldMkLst>
        <pc:spChg chg="mod">
          <ac:chgData name="Vanessa" userId="ab4edb8b-7973-4ef6-863d-8af96a697fde" providerId="ADAL" clId="{07E7AB90-CD3D-4357-8B12-D0596E93E141}" dt="2024-11-07T08:58:46.134" v="314" actId="113"/>
          <ac:spMkLst>
            <pc:docMk/>
            <pc:sldMk cId="2777005905" sldId="274"/>
            <ac:spMk id="3" creationId="{00000000-0000-0000-0000-000000000000}"/>
          </ac:spMkLst>
        </pc:spChg>
      </pc:sldChg>
      <pc:sldChg chg="modSp mod">
        <pc:chgData name="Vanessa" userId="ab4edb8b-7973-4ef6-863d-8af96a697fde" providerId="ADAL" clId="{07E7AB90-CD3D-4357-8B12-D0596E93E141}" dt="2024-11-07T08:56:26.148" v="289" actId="20577"/>
        <pc:sldMkLst>
          <pc:docMk/>
          <pc:sldMk cId="2588870911" sldId="279"/>
        </pc:sldMkLst>
        <pc:spChg chg="mod">
          <ac:chgData name="Vanessa" userId="ab4edb8b-7973-4ef6-863d-8af96a697fde" providerId="ADAL" clId="{07E7AB90-CD3D-4357-8B12-D0596E93E141}" dt="2024-11-07T08:56:26.148" v="289" actId="20577"/>
          <ac:spMkLst>
            <pc:docMk/>
            <pc:sldMk cId="2588870911" sldId="279"/>
            <ac:spMk id="3" creationId="{69B2F3E2-7519-C2BC-B254-82CE4B125C2D}"/>
          </ac:spMkLst>
        </pc:spChg>
      </pc:sldChg>
      <pc:sldChg chg="modSp mod">
        <pc:chgData name="Vanessa" userId="ab4edb8b-7973-4ef6-863d-8af96a697fde" providerId="ADAL" clId="{07E7AB90-CD3D-4357-8B12-D0596E93E141}" dt="2024-11-07T08:59:57.298" v="319" actId="20577"/>
        <pc:sldMkLst>
          <pc:docMk/>
          <pc:sldMk cId="187010159" sldId="280"/>
        </pc:sldMkLst>
        <pc:spChg chg="mod">
          <ac:chgData name="Vanessa" userId="ab4edb8b-7973-4ef6-863d-8af96a697fde" providerId="ADAL" clId="{07E7AB90-CD3D-4357-8B12-D0596E93E141}" dt="2024-11-07T08:59:57.298" v="319" actId="20577"/>
          <ac:spMkLst>
            <pc:docMk/>
            <pc:sldMk cId="187010159" sldId="280"/>
            <ac:spMk id="3" creationId="{61DEFC19-9829-4C3B-0646-93DB58FCE5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C4DF84-2853-47CB-BF8B-817FADB496DF}" type="datetimeFigureOut">
              <a:rPr lang="en-AU" smtClean="0"/>
              <a:t>7/11/2024</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8905965-B131-426D-91DF-537BF3C341B3}" type="slidenum">
              <a:rPr lang="en-AU" smtClean="0"/>
              <a:t>‹#›</a:t>
            </a:fld>
            <a:endParaRPr lang="en-AU"/>
          </a:p>
        </p:txBody>
      </p:sp>
    </p:spTree>
    <p:extLst>
      <p:ext uri="{BB962C8B-B14F-4D97-AF65-F5344CB8AC3E}">
        <p14:creationId xmlns:p14="http://schemas.microsoft.com/office/powerpoint/2010/main" val="119215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7242" y="552399"/>
            <a:ext cx="10357515" cy="6953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5" name="Holder 5"/>
          <p:cNvSpPr>
            <a:spLocks noGrp="1"/>
          </p:cNvSpPr>
          <p:nvPr>
            <p:ph type="dt" sz="half" idx="6"/>
          </p:nvPr>
        </p:nvSpPr>
        <p:spPr/>
        <p:txBody>
          <a:bodyPr lIns="0" tIns="0" rIns="0" bIns="0"/>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5" name="Holder 5"/>
          <p:cNvSpPr>
            <a:spLocks noGrp="1"/>
          </p:cNvSpPr>
          <p:nvPr>
            <p:ph type="dt" sz="half" idx="6"/>
          </p:nvPr>
        </p:nvSpPr>
        <p:spPr/>
        <p:txBody>
          <a:bodyPr lIns="0" tIns="0" rIns="0" bIns="0"/>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6" name="Holder 6"/>
          <p:cNvSpPr>
            <a:spLocks noGrp="1"/>
          </p:cNvSpPr>
          <p:nvPr>
            <p:ph type="sldNum" sz="quarter" idx="7"/>
          </p:nvPr>
        </p:nvSpPr>
        <p:spPr/>
        <p:txBody>
          <a:bodyPr lIns="0" tIns="0" rIns="0" bIns="0"/>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6" name="Holder 6"/>
          <p:cNvSpPr>
            <a:spLocks noGrp="1"/>
          </p:cNvSpPr>
          <p:nvPr>
            <p:ph type="dt" sz="half" idx="6"/>
          </p:nvPr>
        </p:nvSpPr>
        <p:spPr/>
        <p:txBody>
          <a:bodyPr lIns="0" tIns="0" rIns="0" bIns="0"/>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7" name="Holder 7"/>
          <p:cNvSpPr>
            <a:spLocks noGrp="1"/>
          </p:cNvSpPr>
          <p:nvPr>
            <p:ph type="sldNum" sz="quarter" idx="7"/>
          </p:nvPr>
        </p:nvSpPr>
        <p:spPr/>
        <p:txBody>
          <a:bodyPr lIns="0" tIns="0" rIns="0" bIns="0"/>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4" name="Holder 4"/>
          <p:cNvSpPr>
            <a:spLocks noGrp="1"/>
          </p:cNvSpPr>
          <p:nvPr>
            <p:ph type="dt" sz="half" idx="6"/>
          </p:nvPr>
        </p:nvSpPr>
        <p:spPr/>
        <p:txBody>
          <a:bodyPr lIns="0" tIns="0" rIns="0" bIns="0"/>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5" name="Holder 5"/>
          <p:cNvSpPr>
            <a:spLocks noGrp="1"/>
          </p:cNvSpPr>
          <p:nvPr>
            <p:ph type="sldNum" sz="quarter" idx="7"/>
          </p:nvPr>
        </p:nvSpPr>
        <p:spPr/>
        <p:txBody>
          <a:bodyPr lIns="0" tIns="0" rIns="0" bIns="0"/>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3" name="Holder 3"/>
          <p:cNvSpPr>
            <a:spLocks noGrp="1"/>
          </p:cNvSpPr>
          <p:nvPr>
            <p:ph type="dt" sz="half" idx="6"/>
          </p:nvPr>
        </p:nvSpPr>
        <p:spPr/>
        <p:txBody>
          <a:bodyPr lIns="0" tIns="0" rIns="0" bIns="0"/>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4" name="Holder 4"/>
          <p:cNvSpPr>
            <a:spLocks noGrp="1"/>
          </p:cNvSpPr>
          <p:nvPr>
            <p:ph type="sldNum" sz="quarter" idx="7"/>
          </p:nvPr>
        </p:nvSpPr>
        <p:spPr/>
        <p:txBody>
          <a:bodyPr lIns="0" tIns="0" rIns="0" bIns="0"/>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7242" y="457022"/>
            <a:ext cx="10357515" cy="1299210"/>
          </a:xfrm>
          <a:prstGeom prst="rect">
            <a:avLst/>
          </a:prstGeom>
        </p:spPr>
        <p:txBody>
          <a:bodyPr wrap="square" lIns="0" tIns="0" rIns="0" bIns="0">
            <a:spAutoFit/>
          </a:bodyPr>
          <a:lstStyle>
            <a:lvl1pPr>
              <a:defRPr sz="4400" b="0" i="0">
                <a:solidFill>
                  <a:schemeClr val="tx1"/>
                </a:solidFill>
                <a:latin typeface="Tahoma"/>
                <a:cs typeface="Tahoma"/>
              </a:defRPr>
            </a:lvl1pPr>
          </a:lstStyle>
          <a:p>
            <a:endParaRPr/>
          </a:p>
        </p:txBody>
      </p:sp>
      <p:sp>
        <p:nvSpPr>
          <p:cNvPr id="3" name="Holder 3"/>
          <p:cNvSpPr>
            <a:spLocks noGrp="1"/>
          </p:cNvSpPr>
          <p:nvPr>
            <p:ph type="body" idx="1"/>
          </p:nvPr>
        </p:nvSpPr>
        <p:spPr>
          <a:xfrm>
            <a:off x="864208" y="2274820"/>
            <a:ext cx="10463583" cy="31502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021326" y="6466740"/>
            <a:ext cx="2153284" cy="177800"/>
          </a:xfrm>
          <a:prstGeom prst="rect">
            <a:avLst/>
          </a:prstGeom>
        </p:spPr>
        <p:txBody>
          <a:bodyPr wrap="square" lIns="0" tIns="0" rIns="0" bIns="0">
            <a:spAutoFit/>
          </a:bodyPr>
          <a:lstStyle>
            <a:lvl1pPr>
              <a:defRPr sz="1200" b="0" i="0">
                <a:solidFill>
                  <a:srgbClr val="878787"/>
                </a:solidFill>
                <a:latin typeface="Calibri"/>
                <a:cs typeface="Calibri"/>
              </a:defRPr>
            </a:lvl1pPr>
          </a:lstStyle>
          <a:p>
            <a:pPr marL="12700">
              <a:lnSpc>
                <a:spcPts val="1240"/>
              </a:lnSpc>
            </a:pPr>
            <a:r>
              <a:rPr spc="-5" dirty="0"/>
              <a:t>Club </a:t>
            </a:r>
            <a:r>
              <a:rPr spc="-10" dirty="0"/>
              <a:t>Profile</a:t>
            </a:r>
            <a:r>
              <a:rPr spc="30" dirty="0"/>
              <a:t> </a:t>
            </a:r>
            <a:r>
              <a:rPr dirty="0"/>
              <a:t>User</a:t>
            </a:r>
            <a:r>
              <a:rPr spc="-10" dirty="0"/>
              <a:t> Guide</a:t>
            </a:r>
            <a:r>
              <a:rPr spc="-15" dirty="0"/>
              <a:t> </a:t>
            </a:r>
            <a:r>
              <a:rPr spc="-5" dirty="0"/>
              <a:t>For </a:t>
            </a:r>
            <a:r>
              <a:rPr dirty="0"/>
              <a:t>JustGo</a:t>
            </a:r>
          </a:p>
        </p:txBody>
      </p:sp>
      <p:sp>
        <p:nvSpPr>
          <p:cNvPr id="5" name="Holder 5"/>
          <p:cNvSpPr>
            <a:spLocks noGrp="1"/>
          </p:cNvSpPr>
          <p:nvPr>
            <p:ph type="dt" sz="half" idx="6"/>
          </p:nvPr>
        </p:nvSpPr>
        <p:spPr>
          <a:xfrm>
            <a:off x="917244" y="6466740"/>
            <a:ext cx="752475" cy="177800"/>
          </a:xfrm>
          <a:prstGeom prst="rect">
            <a:avLst/>
          </a:prstGeom>
        </p:spPr>
        <p:txBody>
          <a:bodyPr wrap="square" lIns="0" tIns="0" rIns="0" bIns="0">
            <a:spAutoFit/>
          </a:bodyPr>
          <a:lstStyle>
            <a:lvl1pPr>
              <a:defRPr sz="1200" b="0" i="0">
                <a:solidFill>
                  <a:srgbClr val="878787"/>
                </a:solidFill>
                <a:latin typeface="Calibri"/>
                <a:cs typeface="Calibri"/>
              </a:defRPr>
            </a:lvl1pPr>
          </a:lstStyle>
          <a:p>
            <a:pPr marL="12700">
              <a:lnSpc>
                <a:spcPts val="1240"/>
              </a:lnSpc>
            </a:pPr>
            <a:r>
              <a:rPr spc="-10" dirty="0"/>
              <a:t>10/29/202</a:t>
            </a:r>
            <a:r>
              <a:rPr dirty="0"/>
              <a:t>1</a:t>
            </a:r>
          </a:p>
        </p:txBody>
      </p:sp>
      <p:sp>
        <p:nvSpPr>
          <p:cNvPr id="6" name="Holder 6"/>
          <p:cNvSpPr>
            <a:spLocks noGrp="1"/>
          </p:cNvSpPr>
          <p:nvPr>
            <p:ph type="sldNum" sz="quarter" idx="7"/>
          </p:nvPr>
        </p:nvSpPr>
        <p:spPr>
          <a:xfrm>
            <a:off x="11074654" y="6466740"/>
            <a:ext cx="230504" cy="177800"/>
          </a:xfrm>
          <a:prstGeom prst="rect">
            <a:avLst/>
          </a:prstGeom>
        </p:spPr>
        <p:txBody>
          <a:bodyPr wrap="square" lIns="0" tIns="0" rIns="0" bIns="0">
            <a:spAutoFit/>
          </a:bodyPr>
          <a:lstStyle>
            <a:lvl1pPr>
              <a:defRPr sz="1200" b="0" i="0">
                <a:solidFill>
                  <a:srgbClr val="878787"/>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upport@ponyclubaustralia.com.au"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upport@ponyclubaustralia.com.au"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ponyclubaustralia.com.au"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upport@ponyclubaustralia.com.au" TargetMode="External"/><Relationship Id="rId2" Type="http://schemas.openxmlformats.org/officeDocument/2006/relationships/hyperlink" Target="http://tinyurl.com/JustGoProforPCA"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upport@ponyclubaustralia.com.a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onyclubaustralia.com.au/wp-content/uploads/2020/06/Defining-Membership-Upgrade-Discounts-PCA.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flipV="1">
            <a:off x="2743200" y="3572653"/>
            <a:ext cx="6705600" cy="45719"/>
          </a:xfrm>
          <a:custGeom>
            <a:avLst/>
            <a:gdLst/>
            <a:ahLst/>
            <a:cxnLst/>
            <a:rect l="l" t="t" r="r" b="b"/>
            <a:pathLst>
              <a:path w="1579245" h="91439">
                <a:moveTo>
                  <a:pt x="1578864" y="0"/>
                </a:moveTo>
                <a:lnTo>
                  <a:pt x="0" y="0"/>
                </a:lnTo>
                <a:lnTo>
                  <a:pt x="0" y="91440"/>
                </a:lnTo>
                <a:lnTo>
                  <a:pt x="1578864" y="91440"/>
                </a:lnTo>
                <a:lnTo>
                  <a:pt x="1578864" y="0"/>
                </a:lnTo>
                <a:close/>
              </a:path>
            </a:pathLst>
          </a:custGeom>
          <a:solidFill>
            <a:srgbClr val="4CAE4F"/>
          </a:solidFill>
        </p:spPr>
        <p:txBody>
          <a:bodyPr wrap="square" lIns="0" tIns="0" rIns="0" bIns="0" rtlCol="0"/>
          <a:lstStyle/>
          <a:p>
            <a:endParaRPr/>
          </a:p>
        </p:txBody>
      </p:sp>
      <p:sp>
        <p:nvSpPr>
          <p:cNvPr id="6" name="object 2">
            <a:extLst>
              <a:ext uri="{FF2B5EF4-FFF2-40B4-BE49-F238E27FC236}">
                <a16:creationId xmlns:a16="http://schemas.microsoft.com/office/drawing/2014/main" id="{0B113E6B-BC76-3E1C-5A41-0B01A42AE4A1}"/>
              </a:ext>
            </a:extLst>
          </p:cNvPr>
          <p:cNvSpPr txBox="1">
            <a:spLocks/>
          </p:cNvSpPr>
          <p:nvPr/>
        </p:nvSpPr>
        <p:spPr>
          <a:xfrm>
            <a:off x="2680102" y="2746121"/>
            <a:ext cx="7149697" cy="688650"/>
          </a:xfrm>
          <a:prstGeom prst="rect">
            <a:avLst/>
          </a:prstGeom>
        </p:spPr>
        <p:txBody>
          <a:bodyPr vert="horz" wrap="square" lIns="0" tIns="11430" rIns="0" bIns="0" rtlCol="0">
            <a:spAutoFit/>
          </a:bodyPr>
          <a:lstStyle>
            <a:lvl1pPr>
              <a:defRPr sz="4400" b="0" i="0">
                <a:solidFill>
                  <a:schemeClr val="tx1"/>
                </a:solidFill>
                <a:latin typeface="Tahoma"/>
                <a:ea typeface="+mj-ea"/>
                <a:cs typeface="Tahoma"/>
              </a:defRPr>
            </a:lvl1pPr>
          </a:lstStyle>
          <a:p>
            <a:pPr marL="12700">
              <a:spcBef>
                <a:spcPts val="90"/>
              </a:spcBef>
            </a:pPr>
            <a:r>
              <a:rPr lang="en-AU" b="1" kern="0" spc="-120" dirty="0">
                <a:latin typeface="+mj-lt"/>
              </a:rPr>
              <a:t>Membership Renewal Checklist</a:t>
            </a:r>
            <a:endParaRPr lang="en-AU" b="1" kern="0" dirty="0">
              <a:latin typeface="+mj-lt"/>
              <a:cs typeface="Times New Roman"/>
            </a:endParaRPr>
          </a:p>
        </p:txBody>
      </p:sp>
      <p:pic>
        <p:nvPicPr>
          <p:cNvPr id="10" name="Picture 9" descr="Logo, company name&#10;&#10;Description automatically generated">
            <a:extLst>
              <a:ext uri="{FF2B5EF4-FFF2-40B4-BE49-F238E27FC236}">
                <a16:creationId xmlns:a16="http://schemas.microsoft.com/office/drawing/2014/main" id="{1250F5B9-9948-E8F4-82B6-150E1B0F2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838200"/>
            <a:ext cx="1899646" cy="17243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507856" y="1391934"/>
            <a:ext cx="11228356" cy="2505173"/>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Please </a:t>
            </a:r>
            <a:r>
              <a:rPr lang="en-AU" b="1" dirty="0">
                <a:solidFill>
                  <a:prstClr val="black"/>
                </a:solidFill>
                <a:ea typeface="Tahoma" panose="020B0604030504040204" pitchFamily="34" charset="0"/>
                <a:cs typeface="Tahoma" panose="020B0604030504040204" pitchFamily="34" charset="0"/>
              </a:rPr>
              <a:t>do not skip </a:t>
            </a:r>
            <a:r>
              <a:rPr lang="en-AU" dirty="0">
                <a:solidFill>
                  <a:prstClr val="black"/>
                </a:solidFill>
                <a:ea typeface="Tahoma" panose="020B0604030504040204" pitchFamily="34" charset="0"/>
                <a:cs typeface="Tahoma" panose="020B0604030504040204" pitchFamily="34" charset="0"/>
              </a:rPr>
              <a:t>the review of Pro-rata, Restriction rules, Discount rules, Surcharges rules and Instalment setup (</a:t>
            </a:r>
            <a:r>
              <a:rPr lang="en-AU" dirty="0" err="1">
                <a:solidFill>
                  <a:prstClr val="black"/>
                </a:solidFill>
                <a:ea typeface="Tahoma" panose="020B0604030504040204" pitchFamily="34" charset="0"/>
                <a:cs typeface="Tahoma" panose="020B0604030504040204" pitchFamily="34" charset="0"/>
              </a:rPr>
              <a:t>JustGo</a:t>
            </a:r>
            <a:r>
              <a:rPr lang="en-AU" dirty="0">
                <a:solidFill>
                  <a:prstClr val="black"/>
                </a:solidFill>
                <a:ea typeface="Tahoma" panose="020B0604030504040204" pitchFamily="34" charset="0"/>
                <a:cs typeface="Tahoma" panose="020B0604030504040204" pitchFamily="34" charset="0"/>
              </a:rPr>
              <a:t> Pro)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During last year’s renewal cycle, many clubs and zones forgot to update their existing rules which resulted in </a:t>
            </a:r>
            <a:r>
              <a:rPr lang="en-AU" b="1" dirty="0">
                <a:solidFill>
                  <a:prstClr val="black"/>
                </a:solidFill>
                <a:ea typeface="Tahoma" panose="020B0604030504040204" pitchFamily="34" charset="0"/>
                <a:cs typeface="Tahoma" panose="020B0604030504040204" pitchFamily="34" charset="0"/>
              </a:rPr>
              <a:t>loss of pay for them. If loss of pay occurs, then clubs/zones will have to deal with the situation outside the system (PCA and State will not be liable for any losses) </a:t>
            </a:r>
          </a:p>
          <a:p>
            <a:pPr fontAlgn="base"/>
            <a:r>
              <a:rPr lang="en-AU" dirty="0">
                <a:solidFill>
                  <a:prstClr val="black"/>
                </a:solidFill>
                <a:ea typeface="Tahoma" panose="020B0604030504040204" pitchFamily="34" charset="0"/>
                <a:cs typeface="Tahoma" panose="020B0604030504040204" pitchFamily="34" charset="0"/>
              </a:rPr>
              <a:t> </a:t>
            </a:r>
            <a:endParaRPr lang="en-AU" b="1"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Also, please review the list of membership categories available at the state level. Please contact your state body if you’re unsure which membership categories are in use this year. </a:t>
            </a:r>
          </a:p>
        </p:txBody>
      </p:sp>
      <p:sp>
        <p:nvSpPr>
          <p:cNvPr id="4" name="object 4"/>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05906102-B857-FC0A-1675-6CC8A7E51A2E}"/>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extLst>
      <p:ext uri="{BB962C8B-B14F-4D97-AF65-F5344CB8AC3E}">
        <p14:creationId xmlns:p14="http://schemas.microsoft.com/office/powerpoint/2010/main" val="8117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57EBF0-C548-7D63-E2EC-A4C9DB2512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49EEB2F-61DA-B866-1FD5-821B2DC7DEEE}"/>
              </a:ext>
            </a:extLst>
          </p:cNvPr>
          <p:cNvSpPr txBox="1">
            <a:spLocks noGrp="1"/>
          </p:cNvSpPr>
          <p:nvPr>
            <p:ph type="title"/>
          </p:nvPr>
        </p:nvSpPr>
        <p:spPr>
          <a:xfrm>
            <a:off x="566216" y="218961"/>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Additional Member Approval Restrictions</a:t>
            </a:r>
            <a:endParaRPr spc="-150" dirty="0">
              <a:latin typeface="+mj-lt"/>
            </a:endParaRPr>
          </a:p>
        </p:txBody>
      </p:sp>
      <p:sp>
        <p:nvSpPr>
          <p:cNvPr id="4" name="object 4">
            <a:extLst>
              <a:ext uri="{FF2B5EF4-FFF2-40B4-BE49-F238E27FC236}">
                <a16:creationId xmlns:a16="http://schemas.microsoft.com/office/drawing/2014/main" id="{CBE4D72F-AEE0-7452-06FE-9A08EDBA9A92}"/>
              </a:ext>
            </a:extLst>
          </p:cNvPr>
          <p:cNvSpPr/>
          <p:nvPr/>
        </p:nvSpPr>
        <p:spPr>
          <a:xfrm>
            <a:off x="558842" y="956786"/>
            <a:ext cx="8629854" cy="87458"/>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a:extLst>
              <a:ext uri="{FF2B5EF4-FFF2-40B4-BE49-F238E27FC236}">
                <a16:creationId xmlns:a16="http://schemas.microsoft.com/office/drawing/2014/main" id="{EB9BDA57-9567-3DF2-A43C-0610E4516A84}"/>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11" name="Rectangle 4">
            <a:extLst>
              <a:ext uri="{FF2B5EF4-FFF2-40B4-BE49-F238E27FC236}">
                <a16:creationId xmlns:a16="http://schemas.microsoft.com/office/drawing/2014/main" id="{82D42758-7C8F-CE37-66C7-EDD83F7436F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45AA63C0-DC35-10BB-CDA7-9AEDC97508EF}"/>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6" name="TextBox 5">
            <a:extLst>
              <a:ext uri="{FF2B5EF4-FFF2-40B4-BE49-F238E27FC236}">
                <a16:creationId xmlns:a16="http://schemas.microsoft.com/office/drawing/2014/main" id="{91FF14A8-F807-ACF0-EE8A-6D37A0F63235}"/>
              </a:ext>
            </a:extLst>
          </p:cNvPr>
          <p:cNvSpPr txBox="1"/>
          <p:nvPr/>
        </p:nvSpPr>
        <p:spPr>
          <a:xfrm>
            <a:off x="321105" y="1265625"/>
            <a:ext cx="11706205" cy="2031325"/>
          </a:xfrm>
          <a:prstGeom prst="rect">
            <a:avLst/>
          </a:prstGeom>
          <a:noFill/>
        </p:spPr>
        <p:txBody>
          <a:bodyPr wrap="square" rtlCol="0">
            <a:spAutoFit/>
          </a:bodyPr>
          <a:lstStyle/>
          <a:p>
            <a:r>
              <a:rPr lang="en-AU" dirty="0"/>
              <a:t>Many clubs have implemented </a:t>
            </a:r>
            <a:r>
              <a:rPr lang="en-AU" b="1" dirty="0"/>
              <a:t>additional restrictions rules </a:t>
            </a:r>
            <a:r>
              <a:rPr lang="en-AU" dirty="0"/>
              <a:t>on their club memberships. These rules help club admins to administer membership purchase of </a:t>
            </a:r>
            <a:r>
              <a:rPr lang="en-AU" b="1" dirty="0"/>
              <a:t>new and existing members</a:t>
            </a:r>
            <a:r>
              <a:rPr lang="en-AU" dirty="0"/>
              <a:t>. In some cases, these restriction rules are also used to administer purchase of Working Bee Levy. </a:t>
            </a:r>
            <a:br>
              <a:rPr lang="en-AU" dirty="0"/>
            </a:br>
            <a:r>
              <a:rPr lang="en-AU" dirty="0"/>
              <a:t>They are commonly saved as “</a:t>
            </a:r>
            <a:r>
              <a:rPr lang="en-AU" b="1" dirty="0"/>
              <a:t>Admin Approval</a:t>
            </a:r>
            <a:r>
              <a:rPr lang="en-AU" dirty="0"/>
              <a:t>” or “</a:t>
            </a:r>
            <a:r>
              <a:rPr lang="en-AU" b="1" dirty="0"/>
              <a:t>Working Bee Levy</a:t>
            </a:r>
            <a:r>
              <a:rPr lang="en-AU" dirty="0"/>
              <a:t>” at the club level.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9" name="Picture 8">
            <a:extLst>
              <a:ext uri="{FF2B5EF4-FFF2-40B4-BE49-F238E27FC236}">
                <a16:creationId xmlns:a16="http://schemas.microsoft.com/office/drawing/2014/main" id="{22341604-83B8-8C8D-4D44-4CF020F6F291}"/>
              </a:ext>
            </a:extLst>
          </p:cNvPr>
          <p:cNvPicPr>
            <a:picLocks noChangeAspect="1"/>
          </p:cNvPicPr>
          <p:nvPr/>
        </p:nvPicPr>
        <p:blipFill>
          <a:blip r:embed="rId3"/>
          <a:stretch>
            <a:fillRect/>
          </a:stretch>
        </p:blipFill>
        <p:spPr>
          <a:xfrm>
            <a:off x="152400" y="2743200"/>
            <a:ext cx="7506063" cy="225368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2A808151-1F0B-17E5-D0EF-483AE4842941}"/>
              </a:ext>
            </a:extLst>
          </p:cNvPr>
          <p:cNvPicPr>
            <a:picLocks noChangeAspect="1"/>
          </p:cNvPicPr>
          <p:nvPr/>
        </p:nvPicPr>
        <p:blipFill>
          <a:blip r:embed="rId4"/>
          <a:stretch>
            <a:fillRect/>
          </a:stretch>
        </p:blipFill>
        <p:spPr>
          <a:xfrm>
            <a:off x="3581400" y="4181168"/>
            <a:ext cx="7983243" cy="20574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134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B6CCF4-967A-5861-981E-E4AB728B706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CFCB290-465C-5A14-4F78-EEA4FD2DBF2D}"/>
              </a:ext>
            </a:extLst>
          </p:cNvPr>
          <p:cNvSpPr txBox="1">
            <a:spLocks noGrp="1"/>
          </p:cNvSpPr>
          <p:nvPr>
            <p:ph type="title"/>
          </p:nvPr>
        </p:nvSpPr>
        <p:spPr>
          <a:xfrm>
            <a:off x="566216" y="218961"/>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Additional Member Approval Restrictions</a:t>
            </a:r>
            <a:endParaRPr spc="-150" dirty="0">
              <a:latin typeface="+mj-lt"/>
            </a:endParaRPr>
          </a:p>
        </p:txBody>
      </p:sp>
      <p:sp>
        <p:nvSpPr>
          <p:cNvPr id="4" name="object 4">
            <a:extLst>
              <a:ext uri="{FF2B5EF4-FFF2-40B4-BE49-F238E27FC236}">
                <a16:creationId xmlns:a16="http://schemas.microsoft.com/office/drawing/2014/main" id="{33390A37-ED38-EAE9-D544-BD3AF47F76F0}"/>
              </a:ext>
            </a:extLst>
          </p:cNvPr>
          <p:cNvSpPr/>
          <p:nvPr/>
        </p:nvSpPr>
        <p:spPr>
          <a:xfrm>
            <a:off x="558842" y="956787"/>
            <a:ext cx="8051758" cy="8999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a:extLst>
              <a:ext uri="{FF2B5EF4-FFF2-40B4-BE49-F238E27FC236}">
                <a16:creationId xmlns:a16="http://schemas.microsoft.com/office/drawing/2014/main" id="{03686B75-27BC-A072-1068-B52724D8DF03}"/>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11" name="Rectangle 4">
            <a:extLst>
              <a:ext uri="{FF2B5EF4-FFF2-40B4-BE49-F238E27FC236}">
                <a16:creationId xmlns:a16="http://schemas.microsoft.com/office/drawing/2014/main" id="{15BCDBA2-EBEC-B394-2DB4-4CF986B3531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7D110655-D71D-1D9A-1B31-4A0E7913D745}"/>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6" name="TextBox 5">
            <a:extLst>
              <a:ext uri="{FF2B5EF4-FFF2-40B4-BE49-F238E27FC236}">
                <a16:creationId xmlns:a16="http://schemas.microsoft.com/office/drawing/2014/main" id="{8A378000-DD6B-F918-C82D-EDB60A6672B5}"/>
              </a:ext>
            </a:extLst>
          </p:cNvPr>
          <p:cNvSpPr txBox="1"/>
          <p:nvPr/>
        </p:nvSpPr>
        <p:spPr>
          <a:xfrm>
            <a:off x="395297" y="1619937"/>
            <a:ext cx="11706205" cy="1754326"/>
          </a:xfrm>
          <a:prstGeom prst="rect">
            <a:avLst/>
          </a:prstGeom>
          <a:noFill/>
        </p:spPr>
        <p:txBody>
          <a:bodyPr wrap="square" rtlCol="0">
            <a:spAutoFit/>
          </a:bodyPr>
          <a:lstStyle/>
          <a:p>
            <a:r>
              <a:rPr lang="en-AU" dirty="0"/>
              <a:t>To allow the purchase of memberships on a profile, club admins are required to give permission/approval to a member’s profile via “</a:t>
            </a:r>
            <a:r>
              <a:rPr lang="en-AU" b="1" dirty="0"/>
              <a:t>Tick Box” or Yes/No question</a:t>
            </a:r>
            <a:r>
              <a:rPr lang="en-AU" dirty="0"/>
              <a:t>. These permissions are saved on the members’ profiles, therefore, </a:t>
            </a:r>
            <a:r>
              <a:rPr lang="en-AU" b="1" dirty="0"/>
              <a:t>review of these permissions/approvals are important as we roll into the new membership year.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6" name="Picture 15">
            <a:extLst>
              <a:ext uri="{FF2B5EF4-FFF2-40B4-BE49-F238E27FC236}">
                <a16:creationId xmlns:a16="http://schemas.microsoft.com/office/drawing/2014/main" id="{DC762E21-B2A8-6484-7189-6ED36575A4BD}"/>
              </a:ext>
            </a:extLst>
          </p:cNvPr>
          <p:cNvPicPr>
            <a:picLocks noChangeAspect="1"/>
          </p:cNvPicPr>
          <p:nvPr/>
        </p:nvPicPr>
        <p:blipFill>
          <a:blip r:embed="rId3"/>
          <a:srcRect l="4925" t="23427" b="5126"/>
          <a:stretch/>
        </p:blipFill>
        <p:spPr>
          <a:xfrm>
            <a:off x="3180810" y="3034699"/>
            <a:ext cx="6135180" cy="27765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054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145A55-CDD0-202A-A7A1-FC46F9239AC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61D8B89-5C63-16FA-67E8-143BD47D8132}"/>
              </a:ext>
            </a:extLst>
          </p:cNvPr>
          <p:cNvSpPr txBox="1">
            <a:spLocks noGrp="1"/>
          </p:cNvSpPr>
          <p:nvPr>
            <p:ph type="title"/>
          </p:nvPr>
        </p:nvSpPr>
        <p:spPr>
          <a:xfrm>
            <a:off x="566216" y="218961"/>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How to reset the permissions/approvals</a:t>
            </a:r>
            <a:endParaRPr spc="-150" dirty="0">
              <a:latin typeface="+mj-lt"/>
            </a:endParaRPr>
          </a:p>
        </p:txBody>
      </p:sp>
      <p:sp>
        <p:nvSpPr>
          <p:cNvPr id="4" name="object 4">
            <a:extLst>
              <a:ext uri="{FF2B5EF4-FFF2-40B4-BE49-F238E27FC236}">
                <a16:creationId xmlns:a16="http://schemas.microsoft.com/office/drawing/2014/main" id="{36BE7BBE-EA37-9758-2651-7AF52DDAE291}"/>
              </a:ext>
            </a:extLst>
          </p:cNvPr>
          <p:cNvSpPr/>
          <p:nvPr/>
        </p:nvSpPr>
        <p:spPr>
          <a:xfrm>
            <a:off x="558842" y="956786"/>
            <a:ext cx="8629854" cy="87458"/>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a:extLst>
              <a:ext uri="{FF2B5EF4-FFF2-40B4-BE49-F238E27FC236}">
                <a16:creationId xmlns:a16="http://schemas.microsoft.com/office/drawing/2014/main" id="{2F62DD36-A0CB-FB60-62E3-8F2889D51CA0}"/>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11" name="Rectangle 4">
            <a:extLst>
              <a:ext uri="{FF2B5EF4-FFF2-40B4-BE49-F238E27FC236}">
                <a16:creationId xmlns:a16="http://schemas.microsoft.com/office/drawing/2014/main" id="{1CD4F551-8F22-98A4-ED10-2DBC765B34FA}"/>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BE3BA9A2-2E0A-765B-67C8-806DFE00FACB}"/>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6" name="TextBox 5">
            <a:extLst>
              <a:ext uri="{FF2B5EF4-FFF2-40B4-BE49-F238E27FC236}">
                <a16:creationId xmlns:a16="http://schemas.microsoft.com/office/drawing/2014/main" id="{56893A9C-F6B9-D34B-8DA1-ADC24DA91D72}"/>
              </a:ext>
            </a:extLst>
          </p:cNvPr>
          <p:cNvSpPr txBox="1"/>
          <p:nvPr/>
        </p:nvSpPr>
        <p:spPr>
          <a:xfrm>
            <a:off x="321105" y="1265625"/>
            <a:ext cx="11706205" cy="3693319"/>
          </a:xfrm>
          <a:prstGeom prst="rect">
            <a:avLst/>
          </a:prstGeom>
          <a:noFill/>
        </p:spPr>
        <p:txBody>
          <a:bodyPr wrap="square" rtlCol="0">
            <a:spAutoFit/>
          </a:bodyPr>
          <a:lstStyle/>
          <a:p>
            <a:r>
              <a:rPr lang="en-AU" dirty="0"/>
              <a:t>Permissions/approvals can be </a:t>
            </a:r>
            <a:r>
              <a:rPr lang="en-AU" b="1" dirty="0"/>
              <a:t>reset manually </a:t>
            </a:r>
            <a:r>
              <a:rPr lang="en-AU" dirty="0"/>
              <a:t>by removing the permissions/approvals from club members’ profiles. </a:t>
            </a:r>
            <a:br>
              <a:rPr lang="en-AU" dirty="0"/>
            </a:br>
            <a:r>
              <a:rPr lang="en-AU" dirty="0"/>
              <a:t>Admins will have to go into each </a:t>
            </a:r>
            <a:r>
              <a:rPr lang="en-AU" b="1" dirty="0"/>
              <a:t>member’s profile </a:t>
            </a:r>
            <a:r>
              <a:rPr lang="en-AU" dirty="0"/>
              <a:t>and review the permissions/approvals. </a:t>
            </a:r>
          </a:p>
          <a:p>
            <a:endParaRPr lang="en-AU" dirty="0"/>
          </a:p>
          <a:p>
            <a:r>
              <a:rPr lang="en-AU" dirty="0"/>
              <a:t>This can be done through the </a:t>
            </a:r>
            <a:r>
              <a:rPr lang="en-AU" b="1" dirty="0"/>
              <a:t>Club Members tile</a:t>
            </a:r>
            <a:r>
              <a:rPr lang="en-AU" dirty="0"/>
              <a:t>. </a:t>
            </a:r>
            <a:br>
              <a:rPr lang="en-AU" dirty="0"/>
            </a:br>
            <a:br>
              <a:rPr lang="en-AU" dirty="0"/>
            </a:br>
            <a:r>
              <a:rPr lang="en-AU" dirty="0"/>
              <a:t>Club Members tile &gt; Member profile &gt; Additional details &gt; Club Name &gt; Update the permission/approval &gt; Save. </a:t>
            </a:r>
          </a:p>
          <a:p>
            <a:endParaRPr lang="en-AU" dirty="0"/>
          </a:p>
          <a:p>
            <a:r>
              <a:rPr lang="en-AU" dirty="0"/>
              <a:t>Note – If the permissions/approvals on members’ profiles are not reviewed then current permissions/approvals will determine if a member can purchase/renew their memberships or not. </a:t>
            </a:r>
            <a:br>
              <a:rPr lang="en-AU" dirty="0"/>
            </a:br>
            <a:br>
              <a:rPr lang="en-AU" dirty="0"/>
            </a:br>
            <a:r>
              <a:rPr lang="en-AU" dirty="0"/>
              <a:t>If you have any questions about resetting or adding these additional restrictions, please contact PCA @ </a:t>
            </a:r>
            <a:r>
              <a:rPr lang="en-AU" dirty="0">
                <a:hlinkClick r:id="rId3"/>
              </a:rPr>
              <a:t>Support@ponyclubaustralia.com.au</a:t>
            </a:r>
            <a:r>
              <a:rPr lang="en-AU" dirty="0"/>
              <a:t> </a:t>
            </a:r>
          </a:p>
          <a:p>
            <a:pPr marL="285750" indent="-285750">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9CAC090D-1EF4-1FC1-6CE3-ECD1C2F032C8}"/>
              </a:ext>
            </a:extLst>
          </p:cNvPr>
          <p:cNvPicPr>
            <a:picLocks noChangeAspect="1"/>
          </p:cNvPicPr>
          <p:nvPr/>
        </p:nvPicPr>
        <p:blipFill>
          <a:blip r:embed="rId4"/>
          <a:srcRect b="40485"/>
          <a:stretch/>
        </p:blipFill>
        <p:spPr>
          <a:xfrm>
            <a:off x="460692" y="4744288"/>
            <a:ext cx="3262629" cy="2031325"/>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8A8C9CC0-5E57-9855-3E75-6D442B43AB9D}"/>
              </a:ext>
            </a:extLst>
          </p:cNvPr>
          <p:cNvSpPr/>
          <p:nvPr/>
        </p:nvSpPr>
        <p:spPr>
          <a:xfrm>
            <a:off x="1600200" y="5592375"/>
            <a:ext cx="983614" cy="5799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DFC213C9-E104-5199-28B1-634333BFAE9B}"/>
              </a:ext>
            </a:extLst>
          </p:cNvPr>
          <p:cNvPicPr>
            <a:picLocks noChangeAspect="1"/>
          </p:cNvPicPr>
          <p:nvPr/>
        </p:nvPicPr>
        <p:blipFill>
          <a:blip r:embed="rId5"/>
          <a:srcRect l="4925" t="23427" b="5126"/>
          <a:stretch/>
        </p:blipFill>
        <p:spPr>
          <a:xfrm>
            <a:off x="5306961" y="4509445"/>
            <a:ext cx="5029200" cy="2276000"/>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469F74B-F79C-D215-BDBC-6650912247B6}"/>
              </a:ext>
            </a:extLst>
          </p:cNvPr>
          <p:cNvSpPr/>
          <p:nvPr/>
        </p:nvSpPr>
        <p:spPr>
          <a:xfrm>
            <a:off x="5260914" y="6074816"/>
            <a:ext cx="1295400" cy="39192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7432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44C6DC-FA83-B98C-0BC0-325CF529E8E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BA861D2-9047-807A-9174-525C362560C5}"/>
              </a:ext>
            </a:extLst>
          </p:cNvPr>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Instalment Setup (</a:t>
            </a:r>
            <a:r>
              <a:rPr lang="en-AU" spc="-275" dirty="0" err="1">
                <a:latin typeface="+mj-lt"/>
              </a:rPr>
              <a:t>JustGo</a:t>
            </a:r>
            <a:r>
              <a:rPr lang="en-AU" spc="-275" dirty="0">
                <a:latin typeface="+mj-lt"/>
              </a:rPr>
              <a:t> Pro) </a:t>
            </a:r>
            <a:endParaRPr spc="-150" dirty="0">
              <a:latin typeface="+mj-lt"/>
            </a:endParaRPr>
          </a:p>
        </p:txBody>
      </p:sp>
      <p:sp>
        <p:nvSpPr>
          <p:cNvPr id="3" name="object 3">
            <a:extLst>
              <a:ext uri="{FF2B5EF4-FFF2-40B4-BE49-F238E27FC236}">
                <a16:creationId xmlns:a16="http://schemas.microsoft.com/office/drawing/2014/main" id="{69B2F3E2-7519-C2BC-B254-82CE4B125C2D}"/>
              </a:ext>
            </a:extLst>
          </p:cNvPr>
          <p:cNvSpPr txBox="1"/>
          <p:nvPr/>
        </p:nvSpPr>
        <p:spPr>
          <a:xfrm>
            <a:off x="507856" y="1391934"/>
            <a:ext cx="11228356" cy="3059171"/>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Payment instalment setup is only available for the </a:t>
            </a:r>
            <a:r>
              <a:rPr lang="en-AU" b="1" dirty="0" err="1">
                <a:solidFill>
                  <a:prstClr val="black"/>
                </a:solidFill>
                <a:ea typeface="Tahoma" panose="020B0604030504040204" pitchFamily="34" charset="0"/>
                <a:cs typeface="Tahoma" panose="020B0604030504040204" pitchFamily="34" charset="0"/>
              </a:rPr>
              <a:t>JustGo</a:t>
            </a:r>
            <a:r>
              <a:rPr lang="en-AU" b="1" dirty="0">
                <a:solidFill>
                  <a:prstClr val="black"/>
                </a:solidFill>
                <a:ea typeface="Tahoma" panose="020B0604030504040204" pitchFamily="34" charset="0"/>
                <a:cs typeface="Tahoma" panose="020B0604030504040204" pitchFamily="34" charset="0"/>
              </a:rPr>
              <a:t> Pro Clubs</a:t>
            </a:r>
            <a:r>
              <a:rPr lang="en-AU" dirty="0">
                <a:solidFill>
                  <a:prstClr val="black"/>
                </a:solidFill>
                <a:ea typeface="Tahoma" panose="020B0604030504040204" pitchFamily="34" charset="0"/>
                <a:cs typeface="Tahoma" panose="020B0604030504040204" pitchFamily="34" charset="0"/>
              </a:rPr>
              <a:t>. </a:t>
            </a: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Please note - Instalment payment option will only be available on </a:t>
            </a:r>
            <a:r>
              <a:rPr lang="en-AU" b="1" dirty="0">
                <a:solidFill>
                  <a:prstClr val="black"/>
                </a:solidFill>
                <a:ea typeface="Tahoma" panose="020B0604030504040204" pitchFamily="34" charset="0"/>
                <a:cs typeface="Tahoma" panose="020B0604030504040204" pitchFamily="34" charset="0"/>
              </a:rPr>
              <a:t>club membership fees</a:t>
            </a:r>
            <a:r>
              <a:rPr lang="en-AU" dirty="0">
                <a:solidFill>
                  <a:prstClr val="black"/>
                </a:solidFill>
                <a:ea typeface="Tahoma" panose="020B0604030504040204" pitchFamily="34" charset="0"/>
                <a:cs typeface="Tahoma" panose="020B0604030504040204" pitchFamily="34" charset="0"/>
              </a:rPr>
              <a:t> and not on the total membership fees. </a:t>
            </a:r>
            <a:br>
              <a:rPr lang="en-AU" dirty="0">
                <a:solidFill>
                  <a:prstClr val="black"/>
                </a:solidFill>
                <a:ea typeface="Tahoma" panose="020B0604030504040204" pitchFamily="34" charset="0"/>
                <a:cs typeface="Tahoma" panose="020B0604030504040204" pitchFamily="34" charset="0"/>
              </a:rPr>
            </a:br>
            <a:endParaRPr lang="en-AU" b="1"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r>
              <a:rPr lang="en-AU" b="1" dirty="0">
                <a:solidFill>
                  <a:prstClr val="black"/>
                </a:solidFill>
                <a:ea typeface="Tahoma" panose="020B0604030504040204" pitchFamily="34" charset="0"/>
                <a:cs typeface="Tahoma" panose="020B0604030504040204" pitchFamily="34" charset="0"/>
              </a:rPr>
              <a:t>Initial Payment Value = </a:t>
            </a:r>
            <a:r>
              <a:rPr lang="en-AU" dirty="0">
                <a:solidFill>
                  <a:prstClr val="black"/>
                </a:solidFill>
                <a:ea typeface="Tahoma" panose="020B0604030504040204" pitchFamily="34" charset="0"/>
                <a:cs typeface="Tahoma" panose="020B0604030504040204" pitchFamily="34" charset="0"/>
              </a:rPr>
              <a:t>The amount required to be paid during the membership purchase. </a:t>
            </a:r>
          </a:p>
          <a:p>
            <a:pPr marL="285750" indent="-285750" fontAlgn="base">
              <a:buFont typeface="Arial" panose="020B0604020202020204" pitchFamily="34" charset="0"/>
              <a:buChar char="•"/>
            </a:pPr>
            <a:r>
              <a:rPr lang="en-AU" b="1" dirty="0">
                <a:solidFill>
                  <a:prstClr val="black"/>
                </a:solidFill>
                <a:ea typeface="Tahoma" panose="020B0604030504040204" pitchFamily="34" charset="0"/>
                <a:cs typeface="Tahoma" panose="020B0604030504040204" pitchFamily="34" charset="0"/>
              </a:rPr>
              <a:t>Number of Instalment Payments = </a:t>
            </a:r>
            <a:r>
              <a:rPr lang="en-AU" dirty="0">
                <a:solidFill>
                  <a:prstClr val="black"/>
                </a:solidFill>
                <a:ea typeface="Tahoma" panose="020B0604030504040204" pitchFamily="34" charset="0"/>
                <a:cs typeface="Tahoma" panose="020B0604030504040204" pitchFamily="34" charset="0"/>
              </a:rPr>
              <a:t>Number of payments after the initial payment. </a:t>
            </a:r>
          </a:p>
          <a:p>
            <a:pPr marL="285750" indent="-285750" fontAlgn="base">
              <a:buFont typeface="Arial" panose="020B0604020202020204" pitchFamily="34" charset="0"/>
              <a:buChar char="•"/>
            </a:pPr>
            <a:r>
              <a:rPr lang="en-AU" b="1" dirty="0">
                <a:solidFill>
                  <a:prstClr val="black"/>
                </a:solidFill>
                <a:ea typeface="Tahoma" panose="020B0604030504040204" pitchFamily="34" charset="0"/>
                <a:cs typeface="Tahoma" panose="020B0604030504040204" pitchFamily="34" charset="0"/>
              </a:rPr>
              <a:t>Instalment Amount = </a:t>
            </a:r>
            <a:r>
              <a:rPr lang="en-AU" dirty="0">
                <a:solidFill>
                  <a:prstClr val="black"/>
                </a:solidFill>
                <a:ea typeface="Tahoma" panose="020B0604030504040204" pitchFamily="34" charset="0"/>
                <a:cs typeface="Tahoma" panose="020B0604030504040204" pitchFamily="34" charset="0"/>
              </a:rPr>
              <a:t>Fixed amount required to be paid for each instalments. </a:t>
            </a:r>
          </a:p>
          <a:p>
            <a:pPr marL="285750" indent="-285750" fontAlgn="base">
              <a:buFont typeface="Arial" panose="020B0604020202020204" pitchFamily="34" charset="0"/>
              <a:buChar char="•"/>
            </a:pPr>
            <a:r>
              <a:rPr lang="en-AU" b="1" dirty="0">
                <a:solidFill>
                  <a:prstClr val="black"/>
                </a:solidFill>
                <a:ea typeface="Tahoma" panose="020B0604030504040204" pitchFamily="34" charset="0"/>
                <a:cs typeface="Tahoma" panose="020B0604030504040204" pitchFamily="34" charset="0"/>
              </a:rPr>
              <a:t>Frequency/Type = </a:t>
            </a:r>
            <a:r>
              <a:rPr lang="en-AU" dirty="0">
                <a:solidFill>
                  <a:prstClr val="black"/>
                </a:solidFill>
                <a:ea typeface="Tahoma" panose="020B0604030504040204" pitchFamily="34" charset="0"/>
                <a:cs typeface="Tahoma" panose="020B0604030504040204" pitchFamily="34" charset="0"/>
              </a:rPr>
              <a:t>This can be weekly, monthly, or quarterly.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endParaRPr lang="en-AU" b="1" dirty="0">
              <a:solidFill>
                <a:prstClr val="black"/>
              </a:solidFill>
              <a:ea typeface="Tahoma" panose="020B0604030504040204" pitchFamily="34" charset="0"/>
              <a:cs typeface="Tahoma" panose="020B0604030504040204" pitchFamily="34" charset="0"/>
            </a:endParaRPr>
          </a:p>
        </p:txBody>
      </p:sp>
      <p:sp>
        <p:nvSpPr>
          <p:cNvPr id="4" name="object 4">
            <a:extLst>
              <a:ext uri="{FF2B5EF4-FFF2-40B4-BE49-F238E27FC236}">
                <a16:creationId xmlns:a16="http://schemas.microsoft.com/office/drawing/2014/main" id="{2A862D43-070D-9B69-E0E2-46A21BC366E1}"/>
              </a:ext>
            </a:extLst>
          </p:cNvPr>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a:extLst>
              <a:ext uri="{FF2B5EF4-FFF2-40B4-BE49-F238E27FC236}">
                <a16:creationId xmlns:a16="http://schemas.microsoft.com/office/drawing/2014/main" id="{D16C7617-F646-BDE7-1F2B-2B4CA3E9E434}"/>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a:t>
            </a:fld>
            <a:endParaRPr dirty="0"/>
          </a:p>
        </p:txBody>
      </p:sp>
      <p:sp>
        <p:nvSpPr>
          <p:cNvPr id="11" name="Rectangle 4">
            <a:extLst>
              <a:ext uri="{FF2B5EF4-FFF2-40B4-BE49-F238E27FC236}">
                <a16:creationId xmlns:a16="http://schemas.microsoft.com/office/drawing/2014/main" id="{6F1AF50A-A926-0566-1157-FFC4E22816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E39C06D2-6B23-83E9-EFDE-13E320F8998B}"/>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9D624509-29E1-162E-3C20-95AF9F354E60}"/>
              </a:ext>
            </a:extLst>
          </p:cNvPr>
          <p:cNvPicPr>
            <a:picLocks noChangeAspect="1"/>
          </p:cNvPicPr>
          <p:nvPr/>
        </p:nvPicPr>
        <p:blipFill>
          <a:blip r:embed="rId3"/>
          <a:stretch>
            <a:fillRect/>
          </a:stretch>
        </p:blipFill>
        <p:spPr>
          <a:xfrm>
            <a:off x="2121534" y="3815356"/>
            <a:ext cx="7403466" cy="28987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8887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EBA7413-CD98-D3E1-2A07-8ABAFDA6073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4A050DA-201E-47B2-4495-5F10C8BF0D04}"/>
              </a:ext>
            </a:extLst>
          </p:cNvPr>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Instalment Setup (</a:t>
            </a:r>
            <a:r>
              <a:rPr lang="en-AU" spc="-275" dirty="0" err="1">
                <a:latin typeface="+mj-lt"/>
              </a:rPr>
              <a:t>JustGo</a:t>
            </a:r>
            <a:r>
              <a:rPr lang="en-AU" spc="-275" dirty="0">
                <a:latin typeface="+mj-lt"/>
              </a:rPr>
              <a:t> Pro) </a:t>
            </a:r>
            <a:endParaRPr spc="-150" dirty="0">
              <a:latin typeface="+mj-lt"/>
            </a:endParaRPr>
          </a:p>
        </p:txBody>
      </p:sp>
      <p:sp>
        <p:nvSpPr>
          <p:cNvPr id="3" name="object 3">
            <a:extLst>
              <a:ext uri="{FF2B5EF4-FFF2-40B4-BE49-F238E27FC236}">
                <a16:creationId xmlns:a16="http://schemas.microsoft.com/office/drawing/2014/main" id="{5F650788-A6A7-289F-57B1-BD7ABDDCF46E}"/>
              </a:ext>
            </a:extLst>
          </p:cNvPr>
          <p:cNvSpPr txBox="1"/>
          <p:nvPr/>
        </p:nvSpPr>
        <p:spPr>
          <a:xfrm>
            <a:off x="507856" y="1391934"/>
            <a:ext cx="11228356" cy="4444165"/>
          </a:xfrm>
          <a:prstGeom prst="rect">
            <a:avLst/>
          </a:prstGeom>
        </p:spPr>
        <p:txBody>
          <a:bodyPr vert="horz" wrap="square" lIns="0" tIns="12065" rIns="0" bIns="0" rtlCol="0">
            <a:spAutoFit/>
          </a:bodyPr>
          <a:lstStyle/>
          <a:p>
            <a:pPr marL="285750" indent="-285750" fontAlgn="base">
              <a:buFont typeface="Arial" panose="020B0604020202020204" pitchFamily="34" charset="0"/>
              <a:buChar char="•"/>
            </a:pPr>
            <a:r>
              <a:rPr lang="en-AU" b="1" dirty="0">
                <a:solidFill>
                  <a:prstClr val="black"/>
                </a:solidFill>
                <a:ea typeface="Tahoma" panose="020B0604030504040204" pitchFamily="34" charset="0"/>
                <a:cs typeface="Tahoma" panose="020B0604030504040204" pitchFamily="34" charset="0"/>
              </a:rPr>
              <a:t>Payment Date = </a:t>
            </a:r>
            <a:r>
              <a:rPr lang="en-AU" dirty="0">
                <a:solidFill>
                  <a:prstClr val="black"/>
                </a:solidFill>
                <a:ea typeface="Tahoma" panose="020B0604030504040204" pitchFamily="34" charset="0"/>
                <a:cs typeface="Tahoma" panose="020B0604030504040204" pitchFamily="34" charset="0"/>
              </a:rPr>
              <a:t>Various options are available based on the type of frequency.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One of the options is </a:t>
            </a:r>
            <a:r>
              <a:rPr lang="en-AU" b="1" dirty="0">
                <a:solidFill>
                  <a:prstClr val="black"/>
                </a:solidFill>
                <a:ea typeface="Tahoma" panose="020B0604030504040204" pitchFamily="34" charset="0"/>
                <a:cs typeface="Tahoma" panose="020B0604030504040204" pitchFamily="34" charset="0"/>
              </a:rPr>
              <a:t>Fixed Date. </a:t>
            </a:r>
            <a:r>
              <a:rPr lang="en-AU" dirty="0">
                <a:solidFill>
                  <a:prstClr val="black"/>
                </a:solidFill>
                <a:ea typeface="Tahoma" panose="020B0604030504040204" pitchFamily="34" charset="0"/>
                <a:cs typeface="Tahoma" panose="020B0604030504040204" pitchFamily="34" charset="0"/>
              </a:rPr>
              <a:t>If fixed date is selected, then a dropdown will appear.</a:t>
            </a:r>
            <a:br>
              <a:rPr lang="en-AU" dirty="0">
                <a:solidFill>
                  <a:prstClr val="black"/>
                </a:solidFill>
                <a:ea typeface="Tahoma" panose="020B0604030504040204" pitchFamily="34" charset="0"/>
                <a:cs typeface="Tahoma" panose="020B0604030504040204" pitchFamily="34" charset="0"/>
              </a:rPr>
            </a:b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 </a:t>
            </a:r>
            <a:endParaRPr lang="en-AU" b="1"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endParaRPr lang="en-AU" dirty="0">
              <a:effectLst/>
              <a:ea typeface="Aptos" panose="020B0004020202020204" pitchFamily="34" charset="0"/>
              <a:cs typeface="Times New Roman" panose="02020603050405020304" pitchFamily="18" charset="0"/>
            </a:endParaRPr>
          </a:p>
          <a:p>
            <a:pPr marL="285750" indent="-285750" fontAlgn="base">
              <a:buFont typeface="Arial" panose="020B0604020202020204" pitchFamily="34" charset="0"/>
              <a:buChar char="•"/>
            </a:pPr>
            <a:endParaRPr lang="en-AU" dirty="0">
              <a:ea typeface="Aptos" panose="020B0004020202020204" pitchFamily="34" charset="0"/>
              <a:cs typeface="Times New Roman" panose="02020603050405020304" pitchFamily="18" charset="0"/>
            </a:endParaRPr>
          </a:p>
          <a:p>
            <a:pPr fontAlgn="base"/>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The number of days are not based on the day of the week but are calculated as the days after the initial instalment. For example, if the initial instalment is paid on the 10</a:t>
            </a:r>
            <a:r>
              <a:rPr lang="en-AU" baseline="30000" dirty="0">
                <a:solidFill>
                  <a:prstClr val="black"/>
                </a:solidFill>
                <a:ea typeface="Tahoma" panose="020B0604030504040204" pitchFamily="34" charset="0"/>
                <a:cs typeface="Tahoma" panose="020B0604030504040204" pitchFamily="34" charset="0"/>
              </a:rPr>
              <a:t>th</a:t>
            </a:r>
            <a:r>
              <a:rPr lang="en-AU" dirty="0">
                <a:solidFill>
                  <a:prstClr val="black"/>
                </a:solidFill>
                <a:ea typeface="Tahoma" panose="020B0604030504040204" pitchFamily="34" charset="0"/>
                <a:cs typeface="Tahoma" panose="020B0604030504040204" pitchFamily="34" charset="0"/>
              </a:rPr>
              <a:t> of January, then 11</a:t>
            </a:r>
            <a:r>
              <a:rPr lang="en-AU" baseline="30000" dirty="0">
                <a:solidFill>
                  <a:prstClr val="black"/>
                </a:solidFill>
                <a:ea typeface="Tahoma" panose="020B0604030504040204" pitchFamily="34" charset="0"/>
                <a:cs typeface="Tahoma" panose="020B0604030504040204" pitchFamily="34" charset="0"/>
              </a:rPr>
              <a:t>th</a:t>
            </a:r>
            <a:r>
              <a:rPr lang="en-AU" dirty="0">
                <a:solidFill>
                  <a:prstClr val="black"/>
                </a:solidFill>
                <a:ea typeface="Tahoma" panose="020B0604030504040204" pitchFamily="34" charset="0"/>
                <a:cs typeface="Tahoma" panose="020B0604030504040204" pitchFamily="34" charset="0"/>
              </a:rPr>
              <a:t> January would be the 1</a:t>
            </a:r>
            <a:r>
              <a:rPr lang="en-AU" baseline="30000" dirty="0">
                <a:solidFill>
                  <a:prstClr val="black"/>
                </a:solidFill>
                <a:ea typeface="Tahoma" panose="020B0604030504040204" pitchFamily="34" charset="0"/>
                <a:cs typeface="Tahoma" panose="020B0604030504040204" pitchFamily="34" charset="0"/>
              </a:rPr>
              <a:t>st</a:t>
            </a:r>
            <a:r>
              <a:rPr lang="en-AU" dirty="0">
                <a:solidFill>
                  <a:prstClr val="black"/>
                </a:solidFill>
                <a:ea typeface="Tahoma" panose="020B0604030504040204" pitchFamily="34" charset="0"/>
                <a:cs typeface="Tahoma" panose="020B0604030504040204" pitchFamily="34" charset="0"/>
              </a:rPr>
              <a:t> day and 12</a:t>
            </a:r>
            <a:r>
              <a:rPr lang="en-AU" baseline="30000" dirty="0">
                <a:solidFill>
                  <a:prstClr val="black"/>
                </a:solidFill>
                <a:ea typeface="Tahoma" panose="020B0604030504040204" pitchFamily="34" charset="0"/>
                <a:cs typeface="Tahoma" panose="020B0604030504040204" pitchFamily="34" charset="0"/>
              </a:rPr>
              <a:t>th</a:t>
            </a:r>
            <a:r>
              <a:rPr lang="en-AU" dirty="0">
                <a:solidFill>
                  <a:prstClr val="black"/>
                </a:solidFill>
                <a:ea typeface="Tahoma" panose="020B0604030504040204" pitchFamily="34" charset="0"/>
                <a:cs typeface="Tahoma" panose="020B0604030504040204" pitchFamily="34" charset="0"/>
              </a:rPr>
              <a:t> January would be the 2</a:t>
            </a:r>
            <a:r>
              <a:rPr lang="en-AU" baseline="30000" dirty="0">
                <a:solidFill>
                  <a:prstClr val="black"/>
                </a:solidFill>
                <a:ea typeface="Tahoma" panose="020B0604030504040204" pitchFamily="34" charset="0"/>
                <a:cs typeface="Tahoma" panose="020B0604030504040204" pitchFamily="34" charset="0"/>
              </a:rPr>
              <a:t>nd</a:t>
            </a:r>
            <a:r>
              <a:rPr lang="en-AU" dirty="0">
                <a:solidFill>
                  <a:prstClr val="black"/>
                </a:solidFill>
                <a:ea typeface="Tahoma" panose="020B0604030504040204" pitchFamily="34" charset="0"/>
                <a:cs typeface="Tahoma" panose="020B0604030504040204" pitchFamily="34" charset="0"/>
              </a:rPr>
              <a:t> day, and so on. </a:t>
            </a:r>
            <a:endParaRPr lang="en-AU" dirty="0">
              <a:ea typeface="Aptos" panose="020B0004020202020204" pitchFamily="34" charset="0"/>
              <a:cs typeface="Times New Roman" panose="02020603050405020304" pitchFamily="18" charset="0"/>
            </a:endParaRPr>
          </a:p>
          <a:p>
            <a:pPr marL="285750" indent="-285750" fontAlgn="base">
              <a:buFont typeface="Arial" panose="020B0604020202020204" pitchFamily="34" charset="0"/>
              <a:buChar char="•"/>
            </a:pPr>
            <a:endParaRPr lang="en-AU" dirty="0">
              <a:effectLst/>
              <a:ea typeface="Aptos" panose="020B0004020202020204" pitchFamily="34" charset="0"/>
              <a:cs typeface="Times New Roman" panose="02020603050405020304" pitchFamily="18" charset="0"/>
            </a:endParaRPr>
          </a:p>
          <a:p>
            <a:pPr fontAlgn="base"/>
            <a:r>
              <a:rPr lang="en-AU" dirty="0">
                <a:solidFill>
                  <a:prstClr val="black"/>
                </a:solidFill>
                <a:ea typeface="Tahoma" panose="020B0604030504040204" pitchFamily="34" charset="0"/>
                <a:cs typeface="Tahoma" panose="020B0604030504040204" pitchFamily="34" charset="0"/>
              </a:rPr>
              <a:t>If you have any questions about the instalment payment or not sure about your setup, please contact </a:t>
            </a:r>
            <a:r>
              <a:rPr lang="en-AU" dirty="0">
                <a:solidFill>
                  <a:prstClr val="black"/>
                </a:solidFill>
                <a:ea typeface="Tahoma" panose="020B0604030504040204" pitchFamily="34" charset="0"/>
                <a:cs typeface="Tahoma" panose="020B0604030504040204" pitchFamily="34" charset="0"/>
                <a:hlinkClick r:id="rId2"/>
              </a:rPr>
              <a:t>support@ponyclubaustralia.com.au</a:t>
            </a:r>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p:txBody>
      </p:sp>
      <p:sp>
        <p:nvSpPr>
          <p:cNvPr id="4" name="object 4">
            <a:extLst>
              <a:ext uri="{FF2B5EF4-FFF2-40B4-BE49-F238E27FC236}">
                <a16:creationId xmlns:a16="http://schemas.microsoft.com/office/drawing/2014/main" id="{F6121CC3-80D6-9EA4-3520-9AA7E7C68D8C}"/>
              </a:ext>
            </a:extLst>
          </p:cNvPr>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a:extLst>
              <a:ext uri="{FF2B5EF4-FFF2-40B4-BE49-F238E27FC236}">
                <a16:creationId xmlns:a16="http://schemas.microsoft.com/office/drawing/2014/main" id="{F39671A2-791F-CCC6-B3BF-F8946C4127E6}"/>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15</a:t>
            </a:fld>
            <a:endParaRPr dirty="0"/>
          </a:p>
        </p:txBody>
      </p:sp>
      <p:sp>
        <p:nvSpPr>
          <p:cNvPr id="11" name="Rectangle 4">
            <a:extLst>
              <a:ext uri="{FF2B5EF4-FFF2-40B4-BE49-F238E27FC236}">
                <a16:creationId xmlns:a16="http://schemas.microsoft.com/office/drawing/2014/main" id="{2C107FC3-8C0A-FF40-52E6-7F664DE3CCC7}"/>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object 5">
            <a:extLst>
              <a:ext uri="{FF2B5EF4-FFF2-40B4-BE49-F238E27FC236}">
                <a16:creationId xmlns:a16="http://schemas.microsoft.com/office/drawing/2014/main" id="{8D3EFE63-E966-0CF9-2C95-42FE7AC2FCCF}"/>
              </a:ext>
            </a:extLst>
          </p:cNvPr>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pic>
        <p:nvPicPr>
          <p:cNvPr id="18" name="Picture 17">
            <a:extLst>
              <a:ext uri="{FF2B5EF4-FFF2-40B4-BE49-F238E27FC236}">
                <a16:creationId xmlns:a16="http://schemas.microsoft.com/office/drawing/2014/main" id="{049B9E71-1014-E833-1335-D5351EB84906}"/>
              </a:ext>
            </a:extLst>
          </p:cNvPr>
          <p:cNvPicPr>
            <a:picLocks noChangeAspect="1"/>
          </p:cNvPicPr>
          <p:nvPr/>
        </p:nvPicPr>
        <p:blipFill>
          <a:blip r:embed="rId4"/>
          <a:stretch>
            <a:fillRect/>
          </a:stretch>
        </p:blipFill>
        <p:spPr>
          <a:xfrm>
            <a:off x="1447800" y="2286000"/>
            <a:ext cx="8382000" cy="14565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9406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Family Membership Prices</a:t>
            </a:r>
            <a:endParaRPr spc="-150" dirty="0">
              <a:latin typeface="+mj-lt"/>
            </a:endParaRPr>
          </a:p>
        </p:txBody>
      </p:sp>
      <p:sp>
        <p:nvSpPr>
          <p:cNvPr id="3" name="object 3"/>
          <p:cNvSpPr txBox="1"/>
          <p:nvPr/>
        </p:nvSpPr>
        <p:spPr>
          <a:xfrm>
            <a:off x="666546" y="1476446"/>
            <a:ext cx="11228356" cy="289182"/>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Click on “</a:t>
            </a:r>
            <a:r>
              <a:rPr lang="en-AU" b="1" dirty="0">
                <a:solidFill>
                  <a:prstClr val="black"/>
                </a:solidFill>
                <a:ea typeface="Tahoma" panose="020B0604030504040204" pitchFamily="34" charset="0"/>
                <a:cs typeface="Tahoma" panose="020B0604030504040204" pitchFamily="34" charset="0"/>
              </a:rPr>
              <a:t>Configure Family Membership</a:t>
            </a:r>
            <a:r>
              <a:rPr lang="en-AU" dirty="0">
                <a:solidFill>
                  <a:prstClr val="black"/>
                </a:solidFill>
                <a:ea typeface="Tahoma" panose="020B0604030504040204" pitchFamily="34" charset="0"/>
                <a:cs typeface="Tahoma" panose="020B0604030504040204" pitchFamily="34" charset="0"/>
              </a:rPr>
              <a:t>” from the Membership Overview page. </a:t>
            </a:r>
          </a:p>
        </p:txBody>
      </p:sp>
      <p:sp>
        <p:nvSpPr>
          <p:cNvPr id="4" name="object 4"/>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16</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9">
            <a:extLst>
              <a:ext uri="{FF2B5EF4-FFF2-40B4-BE49-F238E27FC236}">
                <a16:creationId xmlns:a16="http://schemas.microsoft.com/office/drawing/2014/main" id="{17684C69-6EB5-B21B-84DF-1B92B86E2875}"/>
              </a:ext>
            </a:extLst>
          </p:cNvPr>
          <p:cNvPicPr>
            <a:picLocks noChangeAspect="1"/>
          </p:cNvPicPr>
          <p:nvPr/>
        </p:nvPicPr>
        <p:blipFill rotWithShape="1">
          <a:blip r:embed="rId2"/>
          <a:srcRect l="21250" t="20297" r="22500" b="69652"/>
          <a:stretch/>
        </p:blipFill>
        <p:spPr>
          <a:xfrm>
            <a:off x="900038" y="1957106"/>
            <a:ext cx="9433649" cy="948167"/>
          </a:xfrm>
          <a:prstGeom prst="rect">
            <a:avLst/>
          </a:prstGeom>
          <a:effectLst>
            <a:outerShdw blurRad="63500" sx="102000" sy="102000" algn="ctr" rotWithShape="0">
              <a:prstClr val="black">
                <a:alpha val="40000"/>
              </a:prstClr>
            </a:outerShdw>
          </a:effectLst>
        </p:spPr>
      </p:pic>
      <p:sp>
        <p:nvSpPr>
          <p:cNvPr id="13" name="object 3">
            <a:extLst>
              <a:ext uri="{FF2B5EF4-FFF2-40B4-BE49-F238E27FC236}">
                <a16:creationId xmlns:a16="http://schemas.microsoft.com/office/drawing/2014/main" id="{0C64B8EF-A9A4-0F3C-8184-A66B9B6DCFA0}"/>
              </a:ext>
            </a:extLst>
          </p:cNvPr>
          <p:cNvSpPr txBox="1"/>
          <p:nvPr/>
        </p:nvSpPr>
        <p:spPr>
          <a:xfrm>
            <a:off x="673920" y="3084304"/>
            <a:ext cx="11518080" cy="1674176"/>
          </a:xfrm>
          <a:prstGeom prst="rect">
            <a:avLst/>
          </a:prstGeom>
        </p:spPr>
        <p:txBody>
          <a:bodyPr vert="horz" wrap="square" lIns="0" tIns="12065" rIns="0" bIns="0" rtlCol="0">
            <a:spAutoFit/>
          </a:bodyPr>
          <a:lstStyle/>
          <a:p>
            <a:pPr marL="285750" indent="-285750" fontAlgn="base">
              <a:buFont typeface="Arial" panose="020B0604020202020204" pitchFamily="34" charset="0"/>
              <a:buChar char="•"/>
            </a:pPr>
            <a:r>
              <a:rPr lang="en-AU" dirty="0">
                <a:solidFill>
                  <a:prstClr val="black"/>
                </a:solidFill>
                <a:ea typeface="Tahoma" panose="020B0604030504040204" pitchFamily="34" charset="0"/>
                <a:cs typeface="Tahoma" panose="020B0604030504040204" pitchFamily="34" charset="0"/>
              </a:rPr>
              <a:t>Scroll down to Section 2. Please review the family membership combinations and prices. The price mentioned must be the total membership price of all the memberships included in the combination. This is </a:t>
            </a:r>
            <a:r>
              <a:rPr lang="en-AU" b="1" dirty="0">
                <a:solidFill>
                  <a:prstClr val="black"/>
                </a:solidFill>
                <a:ea typeface="Tahoma" panose="020B0604030504040204" pitchFamily="34" charset="0"/>
                <a:cs typeface="Tahoma" panose="020B0604030504040204" pitchFamily="34" charset="0"/>
              </a:rPr>
              <a:t>NOT</a:t>
            </a:r>
            <a:r>
              <a:rPr lang="en-AU" dirty="0">
                <a:solidFill>
                  <a:prstClr val="black"/>
                </a:solidFill>
                <a:ea typeface="Tahoma" panose="020B0604030504040204" pitchFamily="34" charset="0"/>
                <a:cs typeface="Tahoma" panose="020B0604030504040204" pitchFamily="34" charset="0"/>
              </a:rPr>
              <a:t> the discounted price but the total membership price. </a:t>
            </a:r>
          </a:p>
          <a:p>
            <a:pPr marL="285750" indent="-285750" fontAlgn="base">
              <a:buFont typeface="Arial" panose="020B0604020202020204" pitchFamily="34" charset="0"/>
              <a:buChar char="•"/>
            </a:pPr>
            <a:r>
              <a:rPr lang="en-AU" dirty="0">
                <a:solidFill>
                  <a:prstClr val="black"/>
                </a:solidFill>
                <a:ea typeface="Tahoma" panose="020B0604030504040204" pitchFamily="34" charset="0"/>
                <a:cs typeface="Tahoma" panose="020B0604030504040204" pitchFamily="34" charset="0"/>
              </a:rPr>
              <a:t>Once the prices and combinations are updated, please scroll down and click on Save. </a:t>
            </a:r>
          </a:p>
          <a:p>
            <a:pPr marL="285750" indent="-285750" fontAlgn="base">
              <a:buFont typeface="Arial" panose="020B0604020202020204" pitchFamily="34" charset="0"/>
              <a:buChar char="•"/>
            </a:pPr>
            <a:r>
              <a:rPr lang="en-AU" dirty="0">
                <a:solidFill>
                  <a:prstClr val="black"/>
                </a:solidFill>
                <a:ea typeface="Tahoma" panose="020B0604030504040204" pitchFamily="34" charset="0"/>
                <a:cs typeface="Tahoma" panose="020B0604030504040204" pitchFamily="34" charset="0"/>
              </a:rPr>
              <a:t>If your club/zone having trouble setting up the Family Memberships, please contact PCA at </a:t>
            </a:r>
            <a:r>
              <a:rPr lang="en-AU" dirty="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Support@ponyclubaustralia.com.au</a:t>
            </a:r>
            <a:r>
              <a:rPr lang="en-AU" dirty="0">
                <a:ea typeface="Tahoma" panose="020B0604030504040204" pitchFamily="34" charset="0"/>
                <a:cs typeface="Tahoma" panose="020B0604030504040204" pitchFamily="34" charset="0"/>
              </a:rPr>
              <a:t> </a:t>
            </a:r>
          </a:p>
        </p:txBody>
      </p:sp>
      <p:pic>
        <p:nvPicPr>
          <p:cNvPr id="15" name="Picture 14">
            <a:extLst>
              <a:ext uri="{FF2B5EF4-FFF2-40B4-BE49-F238E27FC236}">
                <a16:creationId xmlns:a16="http://schemas.microsoft.com/office/drawing/2014/main" id="{8814FF98-03EE-BF03-8DD0-236DC55FF27C}"/>
              </a:ext>
            </a:extLst>
          </p:cNvPr>
          <p:cNvPicPr>
            <a:picLocks noChangeAspect="1"/>
          </p:cNvPicPr>
          <p:nvPr/>
        </p:nvPicPr>
        <p:blipFill rotWithShape="1">
          <a:blip r:embed="rId4"/>
          <a:srcRect l="21875" t="54444" r="23125" b="27101"/>
          <a:stretch/>
        </p:blipFill>
        <p:spPr>
          <a:xfrm>
            <a:off x="990600" y="4879047"/>
            <a:ext cx="8883059" cy="1676593"/>
          </a:xfrm>
          <a:prstGeom prst="rect">
            <a:avLst/>
          </a:prstGeom>
          <a:effectLst>
            <a:outerShdw blurRad="63500" sx="102000" sy="102000" algn="ctr" rotWithShape="0">
              <a:prstClr val="black">
                <a:alpha val="40000"/>
              </a:prstClr>
            </a:outerShdw>
          </a:effectLst>
        </p:spPr>
      </p:pic>
      <p:pic>
        <p:nvPicPr>
          <p:cNvPr id="16" name="object 5">
            <a:extLst>
              <a:ext uri="{FF2B5EF4-FFF2-40B4-BE49-F238E27FC236}">
                <a16:creationId xmlns:a16="http://schemas.microsoft.com/office/drawing/2014/main" id="{0D3C2F47-952D-D253-7067-EE09717269CD}"/>
              </a:ext>
            </a:extLst>
          </p:cNvPr>
          <p:cNvPicPr/>
          <p:nvPr/>
        </p:nvPicPr>
        <p:blipFill>
          <a:blip r:embed="rId5"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5" name="Rectangle 4">
            <a:extLst>
              <a:ext uri="{FF2B5EF4-FFF2-40B4-BE49-F238E27FC236}">
                <a16:creationId xmlns:a16="http://schemas.microsoft.com/office/drawing/2014/main" id="{1932E0B4-9297-8AFF-07E0-45CAB1FEDBAC}"/>
              </a:ext>
            </a:extLst>
          </p:cNvPr>
          <p:cNvSpPr/>
          <p:nvPr/>
        </p:nvSpPr>
        <p:spPr>
          <a:xfrm>
            <a:off x="8763000" y="5231610"/>
            <a:ext cx="533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6262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9440" y="213460"/>
            <a:ext cx="10515600" cy="689291"/>
          </a:xfrm>
          <a:prstGeom prst="rect">
            <a:avLst/>
          </a:prstGeom>
        </p:spPr>
        <p:txBody>
          <a:bodyPr vert="horz" wrap="square" lIns="0" tIns="12065" rIns="0" bIns="0" rtlCol="0">
            <a:spAutoFit/>
          </a:bodyPr>
          <a:lstStyle/>
          <a:p>
            <a:pPr marL="12700">
              <a:lnSpc>
                <a:spcPct val="100000"/>
              </a:lnSpc>
              <a:spcBef>
                <a:spcPts val="95"/>
              </a:spcBef>
            </a:pPr>
            <a:r>
              <a:rPr lang="en-US" spc="-275" dirty="0">
                <a:latin typeface="+mj-lt"/>
              </a:rPr>
              <a:t>14 Months Membership </a:t>
            </a:r>
          </a:p>
        </p:txBody>
      </p:sp>
      <p:sp>
        <p:nvSpPr>
          <p:cNvPr id="3" name="object 3"/>
          <p:cNvSpPr txBox="1"/>
          <p:nvPr/>
        </p:nvSpPr>
        <p:spPr>
          <a:xfrm>
            <a:off x="304800" y="1557477"/>
            <a:ext cx="11582400" cy="4721164"/>
          </a:xfrm>
          <a:prstGeom prst="rect">
            <a:avLst/>
          </a:prstGeom>
        </p:spPr>
        <p:txBody>
          <a:bodyPr vert="horz" wrap="square" lIns="0" tIns="12065" rIns="0" bIns="0" rtlCol="0">
            <a:spAutoFit/>
          </a:bodyPr>
          <a:lstStyle/>
          <a:p>
            <a:pPr fontAlgn="base"/>
            <a:r>
              <a:rPr lang="en-US" b="0" i="0" dirty="0">
                <a:solidFill>
                  <a:srgbClr val="000000"/>
                </a:solidFill>
                <a:effectLst/>
                <a:ea typeface="Tahoma" panose="020B0604030504040204" pitchFamily="34" charset="0"/>
                <a:cs typeface="Tahoma" panose="020B0604030504040204" pitchFamily="34" charset="0"/>
              </a:rPr>
              <a:t>Pony Club Australia </a:t>
            </a:r>
            <a:r>
              <a:rPr lang="en-US" dirty="0">
                <a:solidFill>
                  <a:srgbClr val="000000"/>
                </a:solidFill>
                <a:ea typeface="Tahoma" panose="020B0604030504040204" pitchFamily="34" charset="0"/>
                <a:cs typeface="Tahoma" panose="020B0604030504040204" pitchFamily="34" charset="0"/>
              </a:rPr>
              <a:t>is</a:t>
            </a:r>
            <a:r>
              <a:rPr lang="en-US" b="0" i="0" dirty="0">
                <a:solidFill>
                  <a:srgbClr val="000000"/>
                </a:solidFill>
                <a:effectLst/>
                <a:ea typeface="Tahoma" panose="020B0604030504040204" pitchFamily="34" charset="0"/>
                <a:cs typeface="Tahoma" panose="020B0604030504040204" pitchFamily="34" charset="0"/>
              </a:rPr>
              <a:t> </a:t>
            </a:r>
            <a:r>
              <a:rPr lang="en-US" dirty="0">
                <a:solidFill>
                  <a:srgbClr val="000000"/>
                </a:solidFill>
                <a:ea typeface="Tahoma" panose="020B0604030504040204" pitchFamily="34" charset="0"/>
                <a:cs typeface="Tahoma" panose="020B0604030504040204" pitchFamily="34" charset="0"/>
              </a:rPr>
              <a:t>delighted</a:t>
            </a:r>
            <a:r>
              <a:rPr lang="en-US" b="0" i="0" dirty="0">
                <a:solidFill>
                  <a:srgbClr val="000000"/>
                </a:solidFill>
                <a:effectLst/>
                <a:ea typeface="Tahoma" panose="020B0604030504040204" pitchFamily="34" charset="0"/>
                <a:cs typeface="Tahoma" panose="020B0604030504040204" pitchFamily="34" charset="0"/>
              </a:rPr>
              <a:t> to announce that the </a:t>
            </a:r>
            <a:r>
              <a:rPr lang="en-US" b="1" i="0" dirty="0">
                <a:solidFill>
                  <a:srgbClr val="000000"/>
                </a:solidFill>
                <a:effectLst/>
                <a:ea typeface="Tahoma" panose="020B0604030504040204" pitchFamily="34" charset="0"/>
                <a:cs typeface="Tahoma" panose="020B0604030504040204" pitchFamily="34" charset="0"/>
              </a:rPr>
              <a:t>14 Months Membership period</a:t>
            </a:r>
            <a:r>
              <a:rPr lang="en-US" b="1" dirty="0">
                <a:solidFill>
                  <a:srgbClr val="000000"/>
                </a:solidFill>
                <a:ea typeface="Tahoma" panose="020B0604030504040204" pitchFamily="34" charset="0"/>
                <a:cs typeface="Tahoma" panose="020B0604030504040204" pitchFamily="34" charset="0"/>
              </a:rPr>
              <a:t> </a:t>
            </a:r>
            <a:r>
              <a:rPr lang="en-US" dirty="0">
                <a:solidFill>
                  <a:srgbClr val="000000"/>
                </a:solidFill>
                <a:ea typeface="Tahoma" panose="020B0604030504040204" pitchFamily="34" charset="0"/>
                <a:cs typeface="Tahoma" panose="020B0604030504040204" pitchFamily="34" charset="0"/>
              </a:rPr>
              <a:t>will continue next year too. </a:t>
            </a:r>
            <a:br>
              <a:rPr lang="en-US" b="0" i="0" dirty="0">
                <a:solidFill>
                  <a:srgbClr val="000000"/>
                </a:solidFill>
                <a:effectLst/>
                <a:ea typeface="Tahoma" panose="020B0604030504040204" pitchFamily="34" charset="0"/>
                <a:cs typeface="Tahoma" panose="020B0604030504040204" pitchFamily="34" charset="0"/>
              </a:rPr>
            </a:br>
            <a:r>
              <a:rPr lang="en-US" b="0" i="0" dirty="0">
                <a:solidFill>
                  <a:srgbClr val="000000"/>
                </a:solidFill>
                <a:effectLst/>
                <a:ea typeface="Tahoma" panose="020B0604030504040204" pitchFamily="34" charset="0"/>
                <a:cs typeface="Tahoma" panose="020B0604030504040204" pitchFamily="34" charset="0"/>
              </a:rPr>
              <a:t> </a:t>
            </a:r>
          </a:p>
          <a:p>
            <a:pPr fontAlgn="base"/>
            <a:r>
              <a:rPr lang="en-US" dirty="0">
                <a:solidFill>
                  <a:srgbClr val="000000"/>
                </a:solidFill>
                <a:ea typeface="Tahoma" panose="020B0604030504040204" pitchFamily="34" charset="0"/>
                <a:cs typeface="Tahoma" panose="020B0604030504040204" pitchFamily="34" charset="0"/>
              </a:rPr>
              <a:t>The membership will be introduced after the conclusion of the blackout period and </a:t>
            </a:r>
            <a:r>
              <a:rPr lang="en-US" b="1" dirty="0">
                <a:solidFill>
                  <a:srgbClr val="000000"/>
                </a:solidFill>
                <a:ea typeface="Tahoma" panose="020B0604030504040204" pitchFamily="34" charset="0"/>
                <a:cs typeface="Tahoma" panose="020B0604030504040204" pitchFamily="34" charset="0"/>
              </a:rPr>
              <a:t>any member (new or lapsed) </a:t>
            </a:r>
            <a:r>
              <a:rPr lang="en-US" dirty="0">
                <a:solidFill>
                  <a:srgbClr val="000000"/>
                </a:solidFill>
                <a:ea typeface="Tahoma" panose="020B0604030504040204" pitchFamily="34" charset="0"/>
                <a:cs typeface="Tahoma" panose="020B0604030504040204" pitchFamily="34" charset="0"/>
              </a:rPr>
              <a:t>who purchases any memberships except the Come &amp; Try membership will have their membership valid till </a:t>
            </a:r>
            <a:r>
              <a:rPr lang="en-US" b="1" dirty="0">
                <a:solidFill>
                  <a:srgbClr val="000000"/>
                </a:solidFill>
                <a:ea typeface="Tahoma" panose="020B0604030504040204" pitchFamily="34" charset="0"/>
                <a:cs typeface="Tahoma" panose="020B0604030504040204" pitchFamily="34" charset="0"/>
              </a:rPr>
              <a:t>31</a:t>
            </a:r>
            <a:r>
              <a:rPr lang="en-US" b="1" baseline="30000" dirty="0">
                <a:solidFill>
                  <a:srgbClr val="000000"/>
                </a:solidFill>
                <a:ea typeface="Tahoma" panose="020B0604030504040204" pitchFamily="34" charset="0"/>
                <a:cs typeface="Tahoma" panose="020B0604030504040204" pitchFamily="34" charset="0"/>
              </a:rPr>
              <a:t>st</a:t>
            </a:r>
            <a:r>
              <a:rPr lang="en-US" b="1" dirty="0">
                <a:solidFill>
                  <a:srgbClr val="000000"/>
                </a:solidFill>
                <a:ea typeface="Tahoma" panose="020B0604030504040204" pitchFamily="34" charset="0"/>
                <a:cs typeface="Tahoma" panose="020B0604030504040204" pitchFamily="34" charset="0"/>
              </a:rPr>
              <a:t> December 2025. </a:t>
            </a:r>
            <a:r>
              <a:rPr lang="en-US" dirty="0">
                <a:solidFill>
                  <a:srgbClr val="000000"/>
                </a:solidFill>
                <a:ea typeface="Tahoma" panose="020B0604030504040204" pitchFamily="34" charset="0"/>
                <a:cs typeface="Tahoma" panose="020B0604030504040204" pitchFamily="34" charset="0"/>
              </a:rPr>
              <a:t>New or Lapsed members now don’t have to wait till 1</a:t>
            </a:r>
            <a:r>
              <a:rPr lang="en-US" baseline="30000" dirty="0">
                <a:solidFill>
                  <a:srgbClr val="000000"/>
                </a:solidFill>
                <a:ea typeface="Tahoma" panose="020B0604030504040204" pitchFamily="34" charset="0"/>
                <a:cs typeface="Tahoma" panose="020B0604030504040204" pitchFamily="34" charset="0"/>
              </a:rPr>
              <a:t>st</a:t>
            </a:r>
            <a:r>
              <a:rPr lang="en-US" dirty="0">
                <a:solidFill>
                  <a:srgbClr val="000000"/>
                </a:solidFill>
                <a:ea typeface="Tahoma" panose="020B0604030504040204" pitchFamily="34" charset="0"/>
                <a:cs typeface="Tahoma" panose="020B0604030504040204" pitchFamily="34" charset="0"/>
              </a:rPr>
              <a:t> January 2025 to purchase/renew their memberships; they can purchase the membership on </a:t>
            </a:r>
            <a:r>
              <a:rPr lang="en-US" b="1" dirty="0">
                <a:solidFill>
                  <a:srgbClr val="000000"/>
                </a:solidFill>
                <a:ea typeface="Tahoma" panose="020B0604030504040204" pitchFamily="34" charset="0"/>
                <a:cs typeface="Tahoma" panose="020B0604030504040204" pitchFamily="34" charset="0"/>
              </a:rPr>
              <a:t>12 November 2025 </a:t>
            </a:r>
            <a:r>
              <a:rPr lang="en-US" dirty="0">
                <a:solidFill>
                  <a:srgbClr val="000000"/>
                </a:solidFill>
                <a:ea typeface="Tahoma" panose="020B0604030504040204" pitchFamily="34" charset="0"/>
                <a:cs typeface="Tahoma" panose="020B0604030504040204" pitchFamily="34" charset="0"/>
              </a:rPr>
              <a:t>(given the club is ready with their membership setup) </a:t>
            </a:r>
            <a:br>
              <a:rPr lang="en-US" dirty="0">
                <a:solidFill>
                  <a:srgbClr val="000000"/>
                </a:solidFill>
                <a:ea typeface="Tahoma" panose="020B0604030504040204" pitchFamily="34" charset="0"/>
                <a:cs typeface="Tahoma" panose="020B0604030504040204" pitchFamily="34" charset="0"/>
              </a:rPr>
            </a:br>
            <a:endParaRPr lang="en-US" dirty="0">
              <a:solidFill>
                <a:srgbClr val="000000"/>
              </a:solidFill>
              <a:ea typeface="Tahoma" panose="020B0604030504040204" pitchFamily="34" charset="0"/>
              <a:cs typeface="Tahoma" panose="020B0604030504040204" pitchFamily="34" charset="0"/>
            </a:endParaRPr>
          </a:p>
          <a:p>
            <a:pPr fontAlgn="base"/>
            <a:r>
              <a:rPr lang="en-US" b="0" i="0" dirty="0">
                <a:solidFill>
                  <a:srgbClr val="242424"/>
                </a:solidFill>
                <a:effectLst/>
                <a:ea typeface="Tahoma" panose="020B0604030504040204" pitchFamily="34" charset="0"/>
                <a:cs typeface="Tahoma" panose="020B0604030504040204" pitchFamily="34" charset="0"/>
              </a:rPr>
              <a:t>The main purpose of the ‘14 Month Membership’ initiative is to:</a:t>
            </a:r>
            <a:br>
              <a:rPr lang="en-US" b="0" i="0" dirty="0">
                <a:solidFill>
                  <a:srgbClr val="242424"/>
                </a:solidFill>
                <a:effectLst/>
                <a:ea typeface="Tahoma" panose="020B0604030504040204" pitchFamily="34" charset="0"/>
                <a:cs typeface="Tahoma" panose="020B0604030504040204" pitchFamily="34" charset="0"/>
              </a:rPr>
            </a:br>
            <a:r>
              <a:rPr lang="en-US" b="0" i="0" dirty="0">
                <a:solidFill>
                  <a:srgbClr val="242424"/>
                </a:solidFill>
                <a:effectLst/>
                <a:ea typeface="Tahoma" panose="020B0604030504040204" pitchFamily="34" charset="0"/>
                <a:cs typeface="Tahoma" panose="020B0604030504040204" pitchFamily="34" charset="0"/>
              </a:rPr>
              <a:t>a) attract new and/or lapsed members late in the membership year when there are still events remaining on the calendar, but full annual membership fees have diminished value. </a:t>
            </a:r>
            <a:br>
              <a:rPr lang="en-US" b="0" i="0" dirty="0">
                <a:solidFill>
                  <a:srgbClr val="242424"/>
                </a:solidFill>
                <a:effectLst/>
                <a:ea typeface="Tahoma" panose="020B0604030504040204" pitchFamily="34" charset="0"/>
                <a:cs typeface="Tahoma" panose="020B0604030504040204" pitchFamily="34" charset="0"/>
              </a:rPr>
            </a:br>
            <a:r>
              <a:rPr lang="en-US" dirty="0">
                <a:solidFill>
                  <a:srgbClr val="242424"/>
                </a:solidFill>
                <a:ea typeface="Tahoma" panose="020B0604030504040204" pitchFamily="34" charset="0"/>
                <a:cs typeface="Tahoma" panose="020B0604030504040204" pitchFamily="34" charset="0"/>
              </a:rPr>
              <a:t>b) this provides a marketing tool for clubs to entice new members to join.</a:t>
            </a:r>
            <a:br>
              <a:rPr lang="en-US" dirty="0">
                <a:solidFill>
                  <a:srgbClr val="242424"/>
                </a:solidFill>
                <a:ea typeface="Tahoma" panose="020B0604030504040204" pitchFamily="34" charset="0"/>
                <a:cs typeface="Tahoma" panose="020B0604030504040204" pitchFamily="34" charset="0"/>
              </a:rPr>
            </a:br>
            <a:endParaRPr lang="en-US" dirty="0">
              <a:solidFill>
                <a:srgbClr val="242424"/>
              </a:solidFill>
              <a:ea typeface="Tahoma" panose="020B0604030504040204" pitchFamily="34" charset="0"/>
              <a:cs typeface="Tahoma" panose="020B0604030504040204" pitchFamily="34" charset="0"/>
            </a:endParaRPr>
          </a:p>
          <a:p>
            <a:pPr fontAlgn="base"/>
            <a:r>
              <a:rPr lang="en-US" b="1" dirty="0">
                <a:solidFill>
                  <a:srgbClr val="242424"/>
                </a:solidFill>
                <a:ea typeface="Tahoma" panose="020B0604030504040204" pitchFamily="34" charset="0"/>
                <a:cs typeface="Tahoma" panose="020B0604030504040204" pitchFamily="34" charset="0"/>
              </a:rPr>
              <a:t>No additional fees </a:t>
            </a:r>
            <a:r>
              <a:rPr lang="en-US" dirty="0">
                <a:solidFill>
                  <a:srgbClr val="242424"/>
                </a:solidFill>
                <a:ea typeface="Tahoma" panose="020B0604030504040204" pitchFamily="34" charset="0"/>
                <a:cs typeface="Tahoma" panose="020B0604030504040204" pitchFamily="34" charset="0"/>
              </a:rPr>
              <a:t>will be charged by Pony Club Australia and WA</a:t>
            </a:r>
            <a:br>
              <a:rPr lang="en-US" dirty="0">
                <a:solidFill>
                  <a:srgbClr val="242424"/>
                </a:solidFill>
                <a:ea typeface="Tahoma" panose="020B0604030504040204" pitchFamily="34" charset="0"/>
                <a:cs typeface="Tahoma" panose="020B0604030504040204" pitchFamily="34" charset="0"/>
              </a:rPr>
            </a:br>
            <a:endParaRPr lang="en-US" dirty="0">
              <a:solidFill>
                <a:srgbClr val="242424"/>
              </a:solidFill>
              <a:ea typeface="Tahoma" panose="020B0604030504040204" pitchFamily="34" charset="0"/>
              <a:cs typeface="Tahoma" panose="020B0604030504040204" pitchFamily="34" charset="0"/>
            </a:endParaRPr>
          </a:p>
          <a:p>
            <a:pPr fontAlgn="base"/>
            <a:r>
              <a:rPr lang="en-US" dirty="0">
                <a:solidFill>
                  <a:srgbClr val="242424"/>
                </a:solidFill>
                <a:ea typeface="Tahoma" panose="020B0604030504040204" pitchFamily="34" charset="0"/>
                <a:cs typeface="Tahoma" panose="020B0604030504040204" pitchFamily="34" charset="0"/>
              </a:rPr>
              <a:t>For any questions or concerns about the “14 Months Membership”, please contact your state body or PCA at Support@ponyclubaustralia.com.au</a:t>
            </a:r>
          </a:p>
          <a:p>
            <a:pPr fontAlgn="base"/>
            <a:endParaRPr lang="en-US" dirty="0">
              <a:solidFill>
                <a:srgbClr val="242424"/>
              </a:solidFill>
              <a:ea typeface="Tahoma" panose="020B0604030504040204" pitchFamily="34" charset="0"/>
              <a:cs typeface="Tahoma" panose="020B0604030504040204" pitchFamily="34" charset="0"/>
            </a:endParaRPr>
          </a:p>
        </p:txBody>
      </p:sp>
      <p:sp>
        <p:nvSpPr>
          <p:cNvPr id="4" name="object 4"/>
          <p:cNvSpPr/>
          <p:nvPr/>
        </p:nvSpPr>
        <p:spPr>
          <a:xfrm flipV="1">
            <a:off x="650119" y="908653"/>
            <a:ext cx="4912482" cy="106944"/>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6" name="object 5">
            <a:extLst>
              <a:ext uri="{FF2B5EF4-FFF2-40B4-BE49-F238E27FC236}">
                <a16:creationId xmlns:a16="http://schemas.microsoft.com/office/drawing/2014/main" id="{0D3C2F47-952D-D253-7067-EE09717269CD}"/>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extLst>
      <p:ext uri="{BB962C8B-B14F-4D97-AF65-F5344CB8AC3E}">
        <p14:creationId xmlns:p14="http://schemas.microsoft.com/office/powerpoint/2010/main" val="277700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DD46E95-542F-CF1C-ABA9-4E5C29E45C3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6C7524F-7FB6-E080-840B-82C207F5E613}"/>
              </a:ext>
            </a:extLst>
          </p:cNvPr>
          <p:cNvSpPr txBox="1">
            <a:spLocks noGrp="1"/>
          </p:cNvSpPr>
          <p:nvPr>
            <p:ph type="title"/>
          </p:nvPr>
        </p:nvSpPr>
        <p:spPr>
          <a:xfrm>
            <a:off x="599440" y="213460"/>
            <a:ext cx="10515600" cy="689291"/>
          </a:xfrm>
          <a:prstGeom prst="rect">
            <a:avLst/>
          </a:prstGeom>
        </p:spPr>
        <p:txBody>
          <a:bodyPr vert="horz" wrap="square" lIns="0" tIns="12065" rIns="0" bIns="0" rtlCol="0">
            <a:spAutoFit/>
          </a:bodyPr>
          <a:lstStyle/>
          <a:p>
            <a:pPr marL="12700">
              <a:lnSpc>
                <a:spcPct val="100000"/>
              </a:lnSpc>
              <a:spcBef>
                <a:spcPts val="95"/>
              </a:spcBef>
            </a:pPr>
            <a:r>
              <a:rPr lang="en-US" spc="-275" dirty="0" err="1">
                <a:latin typeface="+mj-lt"/>
              </a:rPr>
              <a:t>JustGo</a:t>
            </a:r>
            <a:r>
              <a:rPr lang="en-US" spc="-275" dirty="0">
                <a:latin typeface="+mj-lt"/>
              </a:rPr>
              <a:t> Pro </a:t>
            </a:r>
          </a:p>
        </p:txBody>
      </p:sp>
      <p:sp>
        <p:nvSpPr>
          <p:cNvPr id="3" name="object 3">
            <a:extLst>
              <a:ext uri="{FF2B5EF4-FFF2-40B4-BE49-F238E27FC236}">
                <a16:creationId xmlns:a16="http://schemas.microsoft.com/office/drawing/2014/main" id="{61DEFC19-9829-4C3B-0646-93DB58FCE55E}"/>
              </a:ext>
            </a:extLst>
          </p:cNvPr>
          <p:cNvSpPr txBox="1"/>
          <p:nvPr/>
        </p:nvSpPr>
        <p:spPr>
          <a:xfrm>
            <a:off x="457200" y="1411156"/>
            <a:ext cx="11582400" cy="4444165"/>
          </a:xfrm>
          <a:prstGeom prst="rect">
            <a:avLst/>
          </a:prstGeom>
        </p:spPr>
        <p:txBody>
          <a:bodyPr vert="horz" wrap="square" lIns="0" tIns="12065" rIns="0" bIns="0" rtlCol="0">
            <a:spAutoFit/>
          </a:bodyPr>
          <a:lstStyle/>
          <a:p>
            <a:pPr algn="l"/>
            <a:r>
              <a:rPr lang="en-US" b="0" i="0" dirty="0" err="1">
                <a:solidFill>
                  <a:srgbClr val="242424"/>
                </a:solidFill>
                <a:effectLst/>
                <a:ea typeface="Tahoma" panose="020B0604030504040204" pitchFamily="34" charset="0"/>
                <a:cs typeface="Tahoma" panose="020B0604030504040204" pitchFamily="34" charset="0"/>
              </a:rPr>
              <a:t>JustGo</a:t>
            </a:r>
            <a:r>
              <a:rPr lang="en-US" b="0" i="0" dirty="0">
                <a:solidFill>
                  <a:srgbClr val="242424"/>
                </a:solidFill>
                <a:effectLst/>
                <a:ea typeface="Tahoma" panose="020B0604030504040204" pitchFamily="34" charset="0"/>
                <a:cs typeface="Tahoma" panose="020B0604030504040204" pitchFamily="34" charset="0"/>
              </a:rPr>
              <a:t> Essential subscription is provided </a:t>
            </a:r>
            <a:r>
              <a:rPr lang="en-US" i="0" dirty="0">
                <a:effectLst/>
                <a:ea typeface="Tahoma" panose="020B0604030504040204" pitchFamily="34" charset="0"/>
                <a:cs typeface="Tahoma" panose="020B0604030504040204" pitchFamily="34" charset="0"/>
              </a:rPr>
              <a:t>free as part of club’s registration</a:t>
            </a:r>
            <a:r>
              <a:rPr lang="en-US" b="0" i="0" dirty="0">
                <a:effectLst/>
                <a:ea typeface="Tahoma" panose="020B0604030504040204" pitchFamily="34" charset="0"/>
                <a:cs typeface="Tahoma" panose="020B0604030504040204" pitchFamily="34" charset="0"/>
              </a:rPr>
              <a:t> </a:t>
            </a:r>
            <a:r>
              <a:rPr lang="en-US" b="0" i="0" dirty="0">
                <a:solidFill>
                  <a:srgbClr val="242424"/>
                </a:solidFill>
                <a:effectLst/>
                <a:ea typeface="Tahoma" panose="020B0604030504040204" pitchFamily="34" charset="0"/>
                <a:cs typeface="Tahoma" panose="020B0604030504040204" pitchFamily="34" charset="0"/>
              </a:rPr>
              <a:t>courtesy of Pony Club Australia, and is proving very successful for many clubs, according to your feedback.</a:t>
            </a:r>
          </a:p>
          <a:p>
            <a:pPr algn="l"/>
            <a:r>
              <a:rPr lang="en-US" b="0" i="0" dirty="0">
                <a:solidFill>
                  <a:srgbClr val="242424"/>
                </a:solidFill>
                <a:effectLst/>
                <a:ea typeface="Tahoma" panose="020B0604030504040204" pitchFamily="34" charset="0"/>
                <a:cs typeface="Tahoma" panose="020B0604030504040204" pitchFamily="34" charset="0"/>
              </a:rPr>
              <a:t>For those wanting the program to do more and make your life easier, PCA has negotiated a very special rate of </a:t>
            </a:r>
            <a:r>
              <a:rPr lang="en-US" b="1" i="0" dirty="0">
                <a:solidFill>
                  <a:srgbClr val="242424"/>
                </a:solidFill>
                <a:effectLst/>
                <a:ea typeface="Tahoma" panose="020B0604030504040204" pitchFamily="34" charset="0"/>
                <a:cs typeface="Tahoma" panose="020B0604030504040204" pitchFamily="34" charset="0"/>
              </a:rPr>
              <a:t>$125 per year </a:t>
            </a:r>
            <a:r>
              <a:rPr lang="en-US" b="0" i="0" dirty="0">
                <a:solidFill>
                  <a:srgbClr val="242424"/>
                </a:solidFill>
                <a:effectLst/>
                <a:ea typeface="Tahoma" panose="020B0604030504040204" pitchFamily="34" charset="0"/>
                <a:cs typeface="Tahoma" panose="020B0604030504040204" pitchFamily="34" charset="0"/>
              </a:rPr>
              <a:t>for the ‘</a:t>
            </a:r>
            <a:r>
              <a:rPr lang="en-US" b="0" i="0" dirty="0" err="1">
                <a:solidFill>
                  <a:srgbClr val="242424"/>
                </a:solidFill>
                <a:effectLst/>
                <a:ea typeface="Tahoma" panose="020B0604030504040204" pitchFamily="34" charset="0"/>
                <a:cs typeface="Tahoma" panose="020B0604030504040204" pitchFamily="34" charset="0"/>
              </a:rPr>
              <a:t>JustGo</a:t>
            </a:r>
            <a:r>
              <a:rPr lang="en-US" b="0" i="0" dirty="0">
                <a:solidFill>
                  <a:srgbClr val="242424"/>
                </a:solidFill>
                <a:effectLst/>
                <a:ea typeface="Tahoma" panose="020B0604030504040204" pitchFamily="34" charset="0"/>
                <a:cs typeface="Tahoma" panose="020B0604030504040204" pitchFamily="34" charset="0"/>
              </a:rPr>
              <a:t> Pro’ package, which will have extended benefits for clubs and members, including:</a:t>
            </a:r>
            <a:br>
              <a:rPr lang="en-US" b="0" i="0" dirty="0">
                <a:solidFill>
                  <a:srgbClr val="242424"/>
                </a:solidFill>
                <a:effectLst/>
                <a:ea typeface="Tahoma" panose="020B0604030504040204" pitchFamily="34" charset="0"/>
                <a:cs typeface="Tahoma" panose="020B0604030504040204" pitchFamily="34" charset="0"/>
              </a:rPr>
            </a:br>
            <a:endParaRPr lang="en-US" b="0" i="0" dirty="0">
              <a:solidFill>
                <a:srgbClr val="242424"/>
              </a:solidFill>
              <a:effectLst/>
              <a:ea typeface="Tahoma" panose="020B0604030504040204" pitchFamily="34" charset="0"/>
              <a:cs typeface="Tahoma" panose="020B0604030504040204" pitchFamily="34" charset="0"/>
            </a:endParaRPr>
          </a:p>
          <a:p>
            <a:pPr algn="l">
              <a:buFont typeface="Arial" panose="020B0604020202020204" pitchFamily="34" charset="0"/>
              <a:buChar char="•"/>
            </a:pPr>
            <a:r>
              <a:rPr lang="en-US" b="1" i="0" dirty="0">
                <a:solidFill>
                  <a:srgbClr val="242424"/>
                </a:solidFill>
                <a:effectLst/>
                <a:ea typeface="Tahoma" panose="020B0604030504040204" pitchFamily="34" charset="0"/>
                <a:cs typeface="Tahoma" panose="020B0604030504040204" pitchFamily="34" charset="0"/>
              </a:rPr>
              <a:t> The ability to offer instalment payments for memberships</a:t>
            </a:r>
          </a:p>
          <a:p>
            <a:pPr algn="l">
              <a:buFont typeface="Arial" panose="020B0604020202020204" pitchFamily="34" charset="0"/>
              <a:buChar char="•"/>
            </a:pPr>
            <a:r>
              <a:rPr lang="en-US" b="1" i="0" dirty="0">
                <a:solidFill>
                  <a:srgbClr val="242424"/>
                </a:solidFill>
                <a:effectLst/>
                <a:ea typeface="Tahoma" panose="020B0604030504040204" pitchFamily="34" charset="0"/>
                <a:cs typeface="Tahoma" panose="020B0604030504040204" pitchFamily="34" charset="0"/>
              </a:rPr>
              <a:t> Build your own website</a:t>
            </a:r>
          </a:p>
          <a:p>
            <a:pPr algn="l">
              <a:buFont typeface="Arial" panose="020B0604020202020204" pitchFamily="34" charset="0"/>
              <a:buChar char="•"/>
            </a:pPr>
            <a:r>
              <a:rPr lang="en-US" b="1" i="0" dirty="0">
                <a:solidFill>
                  <a:srgbClr val="242424"/>
                </a:solidFill>
                <a:effectLst/>
                <a:ea typeface="Tahoma" panose="020B0604030504040204" pitchFamily="34" charset="0"/>
                <a:cs typeface="Tahoma" panose="020B0604030504040204" pitchFamily="34" charset="0"/>
              </a:rPr>
              <a:t> Sell uniforms/products and accept donations and sponsorships</a:t>
            </a:r>
          </a:p>
          <a:p>
            <a:pPr algn="l">
              <a:buFont typeface="Arial" panose="020B0604020202020204" pitchFamily="34" charset="0"/>
              <a:buChar char="•"/>
            </a:pPr>
            <a:r>
              <a:rPr lang="en-US" b="1" i="0" dirty="0">
                <a:solidFill>
                  <a:srgbClr val="242424"/>
                </a:solidFill>
                <a:effectLst/>
                <a:ea typeface="Tahoma" panose="020B0604030504040204" pitchFamily="34" charset="0"/>
                <a:cs typeface="Tahoma" panose="020B0604030504040204" pitchFamily="34" charset="0"/>
              </a:rPr>
              <a:t> Make automatic payments</a:t>
            </a:r>
          </a:p>
          <a:p>
            <a:pPr algn="l">
              <a:buFont typeface="Arial" panose="020B0604020202020204" pitchFamily="34" charset="0"/>
              <a:buChar char="•"/>
            </a:pPr>
            <a:r>
              <a:rPr lang="en-US" b="1" i="0">
                <a:solidFill>
                  <a:srgbClr val="242424"/>
                </a:solidFill>
                <a:effectLst/>
                <a:ea typeface="Tahoma" panose="020B0604030504040204" pitchFamily="34" charset="0"/>
                <a:cs typeface="Tahoma" panose="020B0604030504040204" pitchFamily="34" charset="0"/>
              </a:rPr>
              <a:t> Record </a:t>
            </a:r>
            <a:r>
              <a:rPr lang="en-US" b="1" i="0" dirty="0">
                <a:solidFill>
                  <a:srgbClr val="242424"/>
                </a:solidFill>
                <a:effectLst/>
                <a:ea typeface="Tahoma" panose="020B0604030504040204" pitchFamily="34" charset="0"/>
                <a:cs typeface="Tahoma" panose="020B0604030504040204" pitchFamily="34" charset="0"/>
              </a:rPr>
              <a:t>extra, important data like emergency contacts in a ‘membership journey’</a:t>
            </a:r>
          </a:p>
          <a:p>
            <a:pPr algn="l"/>
            <a:r>
              <a:rPr lang="en-US" b="0" i="0" dirty="0">
                <a:solidFill>
                  <a:srgbClr val="242424"/>
                </a:solidFill>
                <a:effectLst/>
                <a:ea typeface="Tahoma" panose="020B0604030504040204" pitchFamily="34" charset="0"/>
                <a:cs typeface="Tahoma" panose="020B0604030504040204" pitchFamily="34" charset="0"/>
              </a:rPr>
              <a:t> </a:t>
            </a:r>
          </a:p>
          <a:p>
            <a:pPr algn="l" fontAlgn="base"/>
            <a:r>
              <a:rPr lang="en-US" b="0" i="0" dirty="0">
                <a:solidFill>
                  <a:srgbClr val="000000"/>
                </a:solidFill>
                <a:effectLst/>
                <a:ea typeface="Tahoma" panose="020B0604030504040204" pitchFamily="34" charset="0"/>
                <a:cs typeface="Tahoma" panose="020B0604030504040204" pitchFamily="34" charset="0"/>
              </a:rPr>
              <a:t>You can read more here</a:t>
            </a:r>
            <a:endParaRPr lang="en-US" b="0" i="0" dirty="0">
              <a:solidFill>
                <a:srgbClr val="242424"/>
              </a:solidFill>
              <a:effectLst/>
              <a:ea typeface="Tahoma" panose="020B0604030504040204" pitchFamily="34" charset="0"/>
              <a:cs typeface="Tahoma" panose="020B0604030504040204" pitchFamily="34" charset="0"/>
            </a:endParaRPr>
          </a:p>
          <a:p>
            <a:pPr algn="l" fontAlgn="base"/>
            <a:r>
              <a:rPr lang="en-US" b="0" i="0" u="sng" dirty="0">
                <a:solidFill>
                  <a:srgbClr val="0563C1"/>
                </a:solidFill>
                <a:effectLst/>
                <a:ea typeface="Tahoma" panose="020B0604030504040204" pitchFamily="34" charset="0"/>
                <a:cs typeface="Tahoma" panose="020B0604030504040204" pitchFamily="34" charset="0"/>
                <a:hlinkClick r:id="rId2"/>
              </a:rPr>
              <a:t>http://tinyurl.com/JustGoProforPCA</a:t>
            </a:r>
            <a:endParaRPr lang="en-US" b="0" i="0" dirty="0">
              <a:solidFill>
                <a:srgbClr val="242424"/>
              </a:solidFill>
              <a:effectLst/>
              <a:ea typeface="Tahoma" panose="020B0604030504040204" pitchFamily="34" charset="0"/>
              <a:cs typeface="Tahoma" panose="020B0604030504040204" pitchFamily="34" charset="0"/>
            </a:endParaRPr>
          </a:p>
          <a:p>
            <a:pPr algn="l" fontAlgn="base"/>
            <a:r>
              <a:rPr lang="en-US" b="0" i="0" dirty="0">
                <a:solidFill>
                  <a:srgbClr val="06400C"/>
                </a:solidFill>
                <a:effectLst/>
                <a:ea typeface="Tahoma" panose="020B0604030504040204" pitchFamily="34" charset="0"/>
                <a:cs typeface="Tahoma" panose="020B0604030504040204" pitchFamily="34" charset="0"/>
              </a:rPr>
              <a:t> </a:t>
            </a:r>
            <a:endParaRPr lang="en-US" b="0" i="0" dirty="0">
              <a:solidFill>
                <a:srgbClr val="242424"/>
              </a:solidFill>
              <a:effectLst/>
              <a:ea typeface="Tahoma" panose="020B0604030504040204" pitchFamily="34" charset="0"/>
              <a:cs typeface="Tahoma" panose="020B0604030504040204" pitchFamily="34" charset="0"/>
            </a:endParaRPr>
          </a:p>
          <a:p>
            <a:pPr algn="l" fontAlgn="base"/>
            <a:r>
              <a:rPr lang="en-US" b="0" i="0" dirty="0">
                <a:solidFill>
                  <a:srgbClr val="06400C"/>
                </a:solidFill>
                <a:effectLst/>
                <a:ea typeface="Tahoma" panose="020B0604030504040204" pitchFamily="34" charset="0"/>
                <a:cs typeface="Tahoma" panose="020B0604030504040204" pitchFamily="34" charset="0"/>
              </a:rPr>
              <a:t>If you </a:t>
            </a:r>
            <a:r>
              <a:rPr lang="en-US" dirty="0">
                <a:solidFill>
                  <a:srgbClr val="06400C"/>
                </a:solidFill>
                <a:ea typeface="Tahoma" panose="020B0604030504040204" pitchFamily="34" charset="0"/>
                <a:cs typeface="Tahoma" panose="020B0604030504040204" pitchFamily="34" charset="0"/>
              </a:rPr>
              <a:t>have</a:t>
            </a:r>
            <a:r>
              <a:rPr lang="en-US" b="0" i="0" dirty="0">
                <a:solidFill>
                  <a:srgbClr val="06400C"/>
                </a:solidFill>
                <a:effectLst/>
                <a:ea typeface="Tahoma" panose="020B0604030504040204" pitchFamily="34" charset="0"/>
                <a:cs typeface="Tahoma" panose="020B0604030504040204" pitchFamily="34" charset="0"/>
              </a:rPr>
              <a:t> any queries, or would like to take up the offer, contact PCA (</a:t>
            </a:r>
            <a:r>
              <a:rPr lang="en-US" b="0" i="0" u="sng" dirty="0">
                <a:solidFill>
                  <a:srgbClr val="0563C1"/>
                </a:solidFill>
                <a:effectLst/>
                <a:ea typeface="Tahoma" panose="020B0604030504040204" pitchFamily="34" charset="0"/>
                <a:cs typeface="Tahoma" panose="020B0604030504040204" pitchFamily="34" charset="0"/>
                <a:hlinkClick r:id="rId3"/>
              </a:rPr>
              <a:t>support@ponyclubaustralia.com.au</a:t>
            </a:r>
            <a:r>
              <a:rPr lang="en-US" b="0" i="0" dirty="0">
                <a:solidFill>
                  <a:srgbClr val="06400C"/>
                </a:solidFill>
                <a:effectLst/>
                <a:ea typeface="Tahoma" panose="020B0604030504040204" pitchFamily="34" charset="0"/>
                <a:cs typeface="Tahoma" panose="020B0604030504040204" pitchFamily="34" charset="0"/>
              </a:rPr>
              <a:t>)</a:t>
            </a:r>
            <a:endParaRPr lang="en-US" b="0" i="0" dirty="0">
              <a:solidFill>
                <a:srgbClr val="242424"/>
              </a:solidFill>
              <a:effectLst/>
              <a:ea typeface="Tahoma" panose="020B0604030504040204" pitchFamily="34" charset="0"/>
              <a:cs typeface="Tahoma" panose="020B0604030504040204" pitchFamily="34" charset="0"/>
            </a:endParaRPr>
          </a:p>
          <a:p>
            <a:pPr fontAlgn="base"/>
            <a:endParaRPr lang="en-US" dirty="0">
              <a:solidFill>
                <a:srgbClr val="242424"/>
              </a:solidFill>
              <a:ea typeface="Tahoma" panose="020B0604030504040204" pitchFamily="34" charset="0"/>
              <a:cs typeface="Tahoma" panose="020B0604030504040204" pitchFamily="34" charset="0"/>
            </a:endParaRPr>
          </a:p>
        </p:txBody>
      </p:sp>
      <p:sp>
        <p:nvSpPr>
          <p:cNvPr id="4" name="object 4">
            <a:extLst>
              <a:ext uri="{FF2B5EF4-FFF2-40B4-BE49-F238E27FC236}">
                <a16:creationId xmlns:a16="http://schemas.microsoft.com/office/drawing/2014/main" id="{1F9114DE-E9BF-83BA-6472-428B06106FA4}"/>
              </a:ext>
            </a:extLst>
          </p:cNvPr>
          <p:cNvSpPr/>
          <p:nvPr/>
        </p:nvSpPr>
        <p:spPr>
          <a:xfrm flipV="1">
            <a:off x="599441" y="965276"/>
            <a:ext cx="2219960" cy="101524"/>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dirty="0"/>
          </a:p>
        </p:txBody>
      </p:sp>
      <p:sp>
        <p:nvSpPr>
          <p:cNvPr id="8" name="object 8">
            <a:extLst>
              <a:ext uri="{FF2B5EF4-FFF2-40B4-BE49-F238E27FC236}">
                <a16:creationId xmlns:a16="http://schemas.microsoft.com/office/drawing/2014/main" id="{3EDB015D-386B-D0A3-6DF7-A40FBD8076B2}"/>
              </a:ext>
            </a:extLst>
          </p:cNvPr>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11" name="Rectangle 4">
            <a:extLst>
              <a:ext uri="{FF2B5EF4-FFF2-40B4-BE49-F238E27FC236}">
                <a16:creationId xmlns:a16="http://schemas.microsoft.com/office/drawing/2014/main" id="{823A8580-2AC2-0362-6907-C529617FECC6}"/>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6" name="object 5">
            <a:extLst>
              <a:ext uri="{FF2B5EF4-FFF2-40B4-BE49-F238E27FC236}">
                <a16:creationId xmlns:a16="http://schemas.microsoft.com/office/drawing/2014/main" id="{D590C2BD-520F-F4E0-A033-8C834B3680F4}"/>
              </a:ext>
            </a:extLst>
          </p:cNvPr>
          <p:cNvPicPr/>
          <p:nvPr/>
        </p:nvPicPr>
        <p:blipFill>
          <a:blip r:embed="rId4"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extLst>
      <p:ext uri="{BB962C8B-B14F-4D97-AF65-F5344CB8AC3E}">
        <p14:creationId xmlns:p14="http://schemas.microsoft.com/office/powerpoint/2010/main" val="18701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US" spc="-275" dirty="0">
                <a:latin typeface="+mj-lt"/>
              </a:rPr>
              <a:t>How to add life members</a:t>
            </a:r>
          </a:p>
        </p:txBody>
      </p:sp>
      <p:sp>
        <p:nvSpPr>
          <p:cNvPr id="3" name="object 3"/>
          <p:cNvSpPr txBox="1"/>
          <p:nvPr/>
        </p:nvSpPr>
        <p:spPr>
          <a:xfrm>
            <a:off x="666546" y="1476446"/>
            <a:ext cx="11228356" cy="843180"/>
          </a:xfrm>
          <a:prstGeom prst="rect">
            <a:avLst/>
          </a:prstGeom>
        </p:spPr>
        <p:txBody>
          <a:bodyPr vert="horz" wrap="square" lIns="0" tIns="12065" rIns="0" bIns="0"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effectLst/>
                <a:ea typeface="Tahoma" panose="020B0604030504040204" pitchFamily="34" charset="0"/>
                <a:cs typeface="Tahoma" panose="020B0604030504040204" pitchFamily="34" charset="0"/>
              </a:rPr>
              <a:t>Click on the </a:t>
            </a:r>
            <a:r>
              <a:rPr lang="en-US" b="1" spc="-100" dirty="0">
                <a:effectLst/>
                <a:ea typeface="Tahoma" panose="020B0604030504040204" pitchFamily="34" charset="0"/>
                <a:cs typeface="Tahoma" panose="020B0604030504040204" pitchFamily="34" charset="0"/>
              </a:rPr>
              <a:t>Club Members tile </a:t>
            </a:r>
            <a:r>
              <a:rPr lang="en-US" dirty="0">
                <a:effectLst/>
                <a:ea typeface="Tahoma" panose="020B0604030504040204" pitchFamily="34" charset="0"/>
                <a:cs typeface="Tahoma" panose="020B0604030504040204" pitchFamily="34" charset="0"/>
              </a:rPr>
              <a:t>and search for the member.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effectLst/>
                <a:ea typeface="Tahoma" panose="020B0604030504040204" pitchFamily="34" charset="0"/>
                <a:cs typeface="Tahoma" panose="020B0604030504040204" pitchFamily="34" charset="0"/>
              </a:rPr>
              <a:t>Click on Profile and click on “</a:t>
            </a:r>
            <a:r>
              <a:rPr lang="en-US" b="1" dirty="0">
                <a:ea typeface="Tahoma" panose="020B0604030504040204" pitchFamily="34" charset="0"/>
                <a:cs typeface="Tahoma" panose="020B0604030504040204" pitchFamily="34" charset="0"/>
              </a:rPr>
              <a:t>Additional details &gt; Pony Club Australia &gt; Admin only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ea typeface="Tahoma" panose="020B0604030504040204" pitchFamily="34" charset="0"/>
                <a:cs typeface="Tahoma" panose="020B0604030504040204" pitchFamily="34" charset="0"/>
              </a:rPr>
              <a:t>Click on </a:t>
            </a:r>
            <a:r>
              <a:rPr lang="en-US" altLang="en-US" b="1" dirty="0">
                <a:ea typeface="Tahoma" panose="020B0604030504040204" pitchFamily="34" charset="0"/>
                <a:cs typeface="Tahoma" panose="020B0604030504040204" pitchFamily="34" charset="0"/>
              </a:rPr>
              <a:t>Life Members &gt; Yes &gt; Save</a:t>
            </a:r>
            <a:r>
              <a:rPr lang="en-AU" b="1" dirty="0">
                <a:ea typeface="Tahoma" panose="020B0604030504040204" pitchFamily="34" charset="0"/>
                <a:cs typeface="Tahoma" panose="020B0604030504040204" pitchFamily="34" charset="0"/>
              </a:rPr>
              <a:t> </a:t>
            </a:r>
          </a:p>
        </p:txBody>
      </p:sp>
      <p:sp>
        <p:nvSpPr>
          <p:cNvPr id="4" name="object 4"/>
          <p:cNvSpPr/>
          <p:nvPr/>
        </p:nvSpPr>
        <p:spPr>
          <a:xfrm flipV="1">
            <a:off x="666547" y="1038631"/>
            <a:ext cx="5429454" cy="79519"/>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dirty="0"/>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19</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3" name="object 3">
            <a:extLst>
              <a:ext uri="{FF2B5EF4-FFF2-40B4-BE49-F238E27FC236}">
                <a16:creationId xmlns:a16="http://schemas.microsoft.com/office/drawing/2014/main" id="{0C64B8EF-A9A4-0F3C-8184-A66B9B6DCFA0}"/>
              </a:ext>
            </a:extLst>
          </p:cNvPr>
          <p:cNvSpPr txBox="1"/>
          <p:nvPr/>
        </p:nvSpPr>
        <p:spPr>
          <a:xfrm>
            <a:off x="664088" y="2895600"/>
            <a:ext cx="5269680" cy="843180"/>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Life members need to be marked as a </a:t>
            </a:r>
            <a:r>
              <a:rPr lang="en-AU" b="1" dirty="0">
                <a:ea typeface="Tahoma" panose="020B0604030504040204" pitchFamily="34" charset="0"/>
                <a:cs typeface="Tahoma" panose="020B0604030504040204" pitchFamily="34" charset="0"/>
              </a:rPr>
              <a:t>Life member </a:t>
            </a:r>
            <a:r>
              <a:rPr lang="en-AU" dirty="0">
                <a:solidFill>
                  <a:prstClr val="black"/>
                </a:solidFill>
                <a:ea typeface="Tahoma" panose="020B0604030504040204" pitchFamily="34" charset="0"/>
                <a:cs typeface="Tahoma" panose="020B0604030504040204" pitchFamily="34" charset="0"/>
              </a:rPr>
              <a:t>in the system for them to see and purchase life memberships. </a:t>
            </a:r>
            <a:endParaRPr lang="en-AU" dirty="0">
              <a:ea typeface="Tahoma" panose="020B0604030504040204" pitchFamily="34" charset="0"/>
              <a:cs typeface="Tahoma" panose="020B0604030504040204" pitchFamily="34" charset="0"/>
            </a:endParaRPr>
          </a:p>
        </p:txBody>
      </p:sp>
      <p:pic>
        <p:nvPicPr>
          <p:cNvPr id="16" name="object 5">
            <a:extLst>
              <a:ext uri="{FF2B5EF4-FFF2-40B4-BE49-F238E27FC236}">
                <a16:creationId xmlns:a16="http://schemas.microsoft.com/office/drawing/2014/main" id="{0D3C2F47-952D-D253-7067-EE09717269CD}"/>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pic>
        <p:nvPicPr>
          <p:cNvPr id="7" name="Picture 6">
            <a:extLst>
              <a:ext uri="{FF2B5EF4-FFF2-40B4-BE49-F238E27FC236}">
                <a16:creationId xmlns:a16="http://schemas.microsoft.com/office/drawing/2014/main" id="{1B78EA23-24D3-ABF9-C871-860D672F5ACF}"/>
              </a:ext>
            </a:extLst>
          </p:cNvPr>
          <p:cNvPicPr>
            <a:picLocks noChangeAspect="1"/>
          </p:cNvPicPr>
          <p:nvPr/>
        </p:nvPicPr>
        <p:blipFill>
          <a:blip r:embed="rId3"/>
          <a:stretch>
            <a:fillRect/>
          </a:stretch>
        </p:blipFill>
        <p:spPr>
          <a:xfrm>
            <a:off x="6362209" y="2062526"/>
            <a:ext cx="5540067" cy="34325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3567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7242" y="466801"/>
            <a:ext cx="9064958" cy="689291"/>
          </a:xfrm>
          <a:prstGeom prst="rect">
            <a:avLst/>
          </a:prstGeom>
        </p:spPr>
        <p:txBody>
          <a:bodyPr vert="horz" wrap="square" lIns="0" tIns="12065" rIns="0" bIns="0" rtlCol="0">
            <a:spAutoFit/>
          </a:bodyPr>
          <a:lstStyle/>
          <a:p>
            <a:pPr marL="12700">
              <a:lnSpc>
                <a:spcPct val="100000"/>
              </a:lnSpc>
              <a:spcBef>
                <a:spcPts val="95"/>
              </a:spcBef>
            </a:pPr>
            <a:r>
              <a:rPr lang="en-AU" spc="-150" dirty="0">
                <a:latin typeface="+mj-lt"/>
                <a:cs typeface="Verdana"/>
              </a:rPr>
              <a:t>2025 Membership Renewal Checklist </a:t>
            </a:r>
            <a:endParaRPr spc="-150" dirty="0">
              <a:latin typeface="+mj-lt"/>
              <a:cs typeface="Verdana"/>
            </a:endParaRPr>
          </a:p>
        </p:txBody>
      </p:sp>
      <p:sp>
        <p:nvSpPr>
          <p:cNvPr id="3" name="object 3"/>
          <p:cNvSpPr txBox="1"/>
          <p:nvPr/>
        </p:nvSpPr>
        <p:spPr>
          <a:xfrm>
            <a:off x="917242" y="2052212"/>
            <a:ext cx="6397958" cy="2452594"/>
          </a:xfrm>
          <a:prstGeom prst="rect">
            <a:avLst/>
          </a:prstGeom>
        </p:spPr>
        <p:txBody>
          <a:bodyPr vert="horz" wrap="square" lIns="0" tIns="112395" rIns="0" bIns="0" rtlCol="0">
            <a:spAutoFit/>
          </a:bodyPr>
          <a:lstStyle/>
          <a:p>
            <a:pPr marL="241300" indent="-228600">
              <a:lnSpc>
                <a:spcPct val="100000"/>
              </a:lnSpc>
              <a:spcBef>
                <a:spcPts val="790"/>
              </a:spcBef>
              <a:buFont typeface="Courier New"/>
              <a:buChar char="o"/>
              <a:tabLst>
                <a:tab pos="241300" algn="l"/>
              </a:tabLst>
            </a:pPr>
            <a:r>
              <a:rPr lang="en-AU" sz="1600" u="sng" spc="-35"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1 – Update club roles for your Club/Zone</a:t>
            </a:r>
            <a:endParaRPr lang="en-AU" sz="1600" u="sng" spc="-35"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hlinkClick r:id="rId2" action="ppaction://hlinksldjump"/>
            </a:endParaRPr>
          </a:p>
          <a:p>
            <a:pPr marL="241300" indent="-228600">
              <a:lnSpc>
                <a:spcPct val="100000"/>
              </a:lnSpc>
              <a:spcBef>
                <a:spcPts val="819"/>
              </a:spcBef>
              <a:buFont typeface="Courier New"/>
              <a:buChar char="o"/>
              <a:tabLst>
                <a:tab pos="241300" algn="l"/>
              </a:tabLst>
            </a:pPr>
            <a:r>
              <a:rPr lang="en-AU" sz="1600" u="sng" spc="-30"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2 – Update 2025 Membership Fees</a:t>
            </a:r>
          </a:p>
          <a:p>
            <a:pPr marL="241300" indent="-228600">
              <a:lnSpc>
                <a:spcPct val="100000"/>
              </a:lnSpc>
              <a:spcBef>
                <a:spcPts val="819"/>
              </a:spcBef>
              <a:buFont typeface="Courier New"/>
              <a:buChar char="o"/>
              <a:tabLst>
                <a:tab pos="241300" algn="l"/>
              </a:tabLst>
            </a:pPr>
            <a:r>
              <a:rPr lang="en-AU" sz="1600" u="sng" spc="-30"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3 – Review additional Membership approval restrictions </a:t>
            </a:r>
          </a:p>
          <a:p>
            <a:pPr marL="241300" indent="-228600">
              <a:spcBef>
                <a:spcPts val="819"/>
              </a:spcBef>
              <a:buFont typeface="Courier New"/>
              <a:buChar char="o"/>
              <a:tabLst>
                <a:tab pos="241300" algn="l"/>
              </a:tabLst>
            </a:pPr>
            <a:r>
              <a:rPr lang="en-US" sz="1600" u="sng" spc="-30"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4 – Update Family Membership Fees</a:t>
            </a:r>
          </a:p>
          <a:p>
            <a:pPr marL="241300" indent="-228600">
              <a:spcBef>
                <a:spcPts val="819"/>
              </a:spcBef>
              <a:buFont typeface="Courier New"/>
              <a:buChar char="o"/>
              <a:tabLst>
                <a:tab pos="241300" algn="l"/>
              </a:tabLst>
            </a:pPr>
            <a:r>
              <a:rPr lang="en-US" sz="1600" u="sng" spc="-30"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5 – 14 Months Membership</a:t>
            </a:r>
          </a:p>
          <a:p>
            <a:pPr marL="241300" indent="-228600">
              <a:spcBef>
                <a:spcPts val="819"/>
              </a:spcBef>
              <a:buFont typeface="Courier New"/>
              <a:buChar char="o"/>
              <a:tabLst>
                <a:tab pos="241300" algn="l"/>
              </a:tabLst>
            </a:pPr>
            <a:r>
              <a:rPr lang="en-US" sz="1600" u="sng" spc="-30" dirty="0">
                <a:solidFill>
                  <a:srgbClr val="4CAE4F"/>
                </a:solidFill>
                <a:uFill>
                  <a:solidFill>
                    <a:srgbClr val="4CAE4F"/>
                  </a:solidFill>
                </a:uFill>
                <a:latin typeface="Tahoma" panose="020B0604030504040204" pitchFamily="34" charset="0"/>
                <a:ea typeface="Tahoma" panose="020B0604030504040204" pitchFamily="34" charset="0"/>
                <a:cs typeface="Tahoma" panose="020B0604030504040204" pitchFamily="34" charset="0"/>
              </a:rPr>
              <a:t>Step 6 – How to add life members</a:t>
            </a:r>
          </a:p>
          <a:p>
            <a:pPr marL="12700">
              <a:lnSpc>
                <a:spcPct val="100000"/>
              </a:lnSpc>
              <a:spcBef>
                <a:spcPts val="819"/>
              </a:spcBef>
              <a:tabLst>
                <a:tab pos="241300" algn="l"/>
              </a:tabLst>
            </a:pPr>
            <a:endParaRPr sz="1600" dirty="0">
              <a:latin typeface="Tahoma" panose="020B0604030504040204" pitchFamily="34" charset="0"/>
              <a:ea typeface="Tahoma" panose="020B0604030504040204" pitchFamily="34" charset="0"/>
              <a:cs typeface="Tahoma" panose="020B0604030504040204" pitchFamily="34" charset="0"/>
            </a:endParaRPr>
          </a:p>
        </p:txBody>
      </p:sp>
      <p:sp>
        <p:nvSpPr>
          <p:cNvPr id="4" name="object 4"/>
          <p:cNvSpPr/>
          <p:nvPr/>
        </p:nvSpPr>
        <p:spPr>
          <a:xfrm>
            <a:off x="973264" y="1295400"/>
            <a:ext cx="7865935" cy="88408"/>
          </a:xfrm>
          <a:custGeom>
            <a:avLst/>
            <a:gdLst/>
            <a:ahLst/>
            <a:cxnLst/>
            <a:rect l="l" t="t" r="r" b="b"/>
            <a:pathLst>
              <a:path w="1551939" h="73659">
                <a:moveTo>
                  <a:pt x="1551432" y="0"/>
                </a:moveTo>
                <a:lnTo>
                  <a:pt x="0" y="0"/>
                </a:lnTo>
                <a:lnTo>
                  <a:pt x="0" y="73154"/>
                </a:lnTo>
                <a:lnTo>
                  <a:pt x="1551432" y="73154"/>
                </a:lnTo>
                <a:lnTo>
                  <a:pt x="1551432" y="0"/>
                </a:lnTo>
                <a:close/>
              </a:path>
            </a:pathLst>
          </a:custGeom>
          <a:solidFill>
            <a:srgbClr val="4CAE4F"/>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2</a:t>
            </a:fld>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06113" y="1981200"/>
            <a:ext cx="7162800" cy="689291"/>
          </a:xfrm>
          <a:prstGeom prst="rect">
            <a:avLst/>
          </a:prstGeom>
        </p:spPr>
        <p:txBody>
          <a:bodyPr vert="horz" wrap="square" lIns="0" tIns="12065" rIns="0" bIns="0" rtlCol="0">
            <a:spAutoFit/>
          </a:bodyPr>
          <a:lstStyle/>
          <a:p>
            <a:pPr marL="12700" algn="ctr">
              <a:lnSpc>
                <a:spcPct val="100000"/>
              </a:lnSpc>
              <a:spcBef>
                <a:spcPts val="95"/>
              </a:spcBef>
            </a:pPr>
            <a:r>
              <a:rPr lang="en-AU" sz="4400" b="1" spc="-185" dirty="0">
                <a:latin typeface="+mj-lt"/>
                <a:cs typeface="Tahoma"/>
              </a:rPr>
              <a:t>You’re All Set for 2025!! </a:t>
            </a:r>
            <a:endParaRPr lang="en-AU" sz="4400" b="1" dirty="0">
              <a:latin typeface="+mj-lt"/>
              <a:cs typeface="Tahoma"/>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lang="en-AU" smtClean="0"/>
              <a:t>20</a:t>
            </a:fld>
            <a:endParaRPr lang="en-AU" dirty="0"/>
          </a:p>
        </p:txBody>
      </p:sp>
      <p:sp>
        <p:nvSpPr>
          <p:cNvPr id="12" name="object 3">
            <a:extLst>
              <a:ext uri="{FF2B5EF4-FFF2-40B4-BE49-F238E27FC236}">
                <a16:creationId xmlns:a16="http://schemas.microsoft.com/office/drawing/2014/main" id="{0EBB6678-2D71-A36A-A408-D0DD223053B3}"/>
              </a:ext>
            </a:extLst>
          </p:cNvPr>
          <p:cNvSpPr txBox="1"/>
          <p:nvPr/>
        </p:nvSpPr>
        <p:spPr>
          <a:xfrm>
            <a:off x="2171700" y="2895600"/>
            <a:ext cx="7848600" cy="289182"/>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Please contact </a:t>
            </a:r>
            <a:r>
              <a:rPr lang="en-AU" dirty="0">
                <a:solidFill>
                  <a:prstClr val="black"/>
                </a:solidFill>
                <a:ea typeface="Tahoma" panose="020B0604030504040204" pitchFamily="34" charset="0"/>
                <a:cs typeface="Tahoma" panose="020B0604030504040204" pitchFamily="34" charset="0"/>
                <a:hlinkClick r:id="rId2"/>
              </a:rPr>
              <a:t>support@ponyclubaustralia.com.au</a:t>
            </a:r>
            <a:r>
              <a:rPr lang="en-AU" dirty="0">
                <a:solidFill>
                  <a:prstClr val="black"/>
                </a:solidFill>
                <a:ea typeface="Tahoma" panose="020B0604030504040204" pitchFamily="34" charset="0"/>
                <a:cs typeface="Tahoma" panose="020B0604030504040204" pitchFamily="34" charset="0"/>
              </a:rPr>
              <a:t> for any questions or concerns. </a:t>
            </a:r>
          </a:p>
        </p:txBody>
      </p:sp>
      <p:pic>
        <p:nvPicPr>
          <p:cNvPr id="13" name="object 5">
            <a:extLst>
              <a:ext uri="{FF2B5EF4-FFF2-40B4-BE49-F238E27FC236}">
                <a16:creationId xmlns:a16="http://schemas.microsoft.com/office/drawing/2014/main" id="{E53C0B2A-0D42-AA62-9C4D-531868E1B8B0}"/>
              </a:ext>
            </a:extLst>
          </p:cNvPr>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73" y="258821"/>
            <a:ext cx="7921958"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How to update roles in the system?</a:t>
            </a:r>
            <a:endParaRPr spc="-150" dirty="0">
              <a:latin typeface="+mj-lt"/>
            </a:endParaRPr>
          </a:p>
        </p:txBody>
      </p:sp>
      <p:sp>
        <p:nvSpPr>
          <p:cNvPr id="3" name="object 3"/>
          <p:cNvSpPr txBox="1"/>
          <p:nvPr/>
        </p:nvSpPr>
        <p:spPr>
          <a:xfrm>
            <a:off x="546073" y="2382404"/>
            <a:ext cx="7408028" cy="843180"/>
          </a:xfrm>
          <a:prstGeom prst="rect">
            <a:avLst/>
          </a:prstGeom>
        </p:spPr>
        <p:txBody>
          <a:bodyPr vert="horz" wrap="square" lIns="0" tIns="12065" rIns="0" bIns="0"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effectLst/>
                <a:ea typeface="Tahoma" panose="020B0604030504040204" pitchFamily="34" charset="0"/>
                <a:cs typeface="Tahoma" panose="020B0604030504040204" pitchFamily="34" charset="0"/>
              </a:rPr>
              <a:t>Click on the </a:t>
            </a:r>
            <a:r>
              <a:rPr lang="en-US" b="1" spc="-100" dirty="0">
                <a:effectLst/>
                <a:ea typeface="Tahoma" panose="020B0604030504040204" pitchFamily="34" charset="0"/>
                <a:cs typeface="Tahoma" panose="020B0604030504040204" pitchFamily="34" charset="0"/>
              </a:rPr>
              <a:t>Club Members tile </a:t>
            </a:r>
            <a:r>
              <a:rPr lang="en-US" dirty="0">
                <a:effectLst/>
                <a:ea typeface="Tahoma" panose="020B0604030504040204" pitchFamily="34" charset="0"/>
                <a:cs typeface="Tahoma" panose="020B0604030504040204" pitchFamily="34" charset="0"/>
              </a:rPr>
              <a:t>and search for the member.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effectLst/>
                <a:ea typeface="Tahoma" panose="020B0604030504040204" pitchFamily="34" charset="0"/>
                <a:cs typeface="Tahoma" panose="020B0604030504040204" pitchFamily="34" charset="0"/>
              </a:rPr>
              <a:t>Click on Profile and click on </a:t>
            </a:r>
            <a:r>
              <a:rPr lang="en-US" b="1" dirty="0">
                <a:effectLst/>
                <a:ea typeface="Tahoma" panose="020B0604030504040204" pitchFamily="34" charset="0"/>
                <a:cs typeface="Tahoma" panose="020B0604030504040204" pitchFamily="34" charset="0"/>
              </a:rPr>
              <a:t>“</a:t>
            </a:r>
            <a:r>
              <a:rPr lang="en-US" b="1" spc="-100" dirty="0">
                <a:effectLst/>
                <a:ea typeface="Tahoma" panose="020B0604030504040204" pitchFamily="34" charset="0"/>
                <a:cs typeface="Tahoma" panose="020B0604030504040204" pitchFamily="34" charset="0"/>
              </a:rPr>
              <a:t>Club Roles</a:t>
            </a:r>
            <a:r>
              <a:rPr lang="en-US" b="1" dirty="0">
                <a:effectLst/>
                <a:ea typeface="Tahoma" panose="020B0604030504040204" pitchFamily="34" charset="0"/>
                <a:cs typeface="Tahoma" panose="020B0604030504040204" pitchFamily="34" charset="0"/>
              </a:rPr>
              <a:t>”</a:t>
            </a:r>
            <a:endParaRPr lang="en-US" b="1" spc="-70" dirty="0">
              <a:ea typeface="Tahoma" panose="020B0604030504040204" pitchFamily="34" charset="0"/>
              <a:cs typeface="Tahoma" panose="020B060403050404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effectLst/>
                <a:uLnTx/>
                <a:uFillTx/>
                <a:ea typeface="Tahoma" panose="020B0604030504040204" pitchFamily="34" charset="0"/>
                <a:cs typeface="Tahoma" panose="020B0604030504040204" pitchFamily="34" charset="0"/>
              </a:rPr>
              <a:t>Click on </a:t>
            </a:r>
            <a:r>
              <a:rPr kumimoji="0" lang="en-US" altLang="en-US" b="1" i="0" u="none" strike="noStrike" kern="1200" cap="none" spc="0" normalizeH="0" baseline="0" noProof="0" dirty="0">
                <a:ln>
                  <a:noFill/>
                </a:ln>
                <a:effectLst/>
                <a:uLnTx/>
                <a:uFillTx/>
                <a:ea typeface="Tahoma" panose="020B0604030504040204" pitchFamily="34" charset="0"/>
                <a:cs typeface="Tahoma" panose="020B0604030504040204" pitchFamily="34" charset="0"/>
              </a:rPr>
              <a:t>“Update Roles</a:t>
            </a:r>
            <a:r>
              <a:rPr kumimoji="0" lang="en-US" altLang="en-US" b="0" i="0" u="none" strike="noStrike" kern="1200" cap="none" spc="0" normalizeH="0" baseline="0" noProof="0" dirty="0">
                <a:ln>
                  <a:noFill/>
                </a:ln>
                <a:effectLst/>
                <a:uLnTx/>
                <a:uFillTx/>
                <a:ea typeface="Tahoma" panose="020B0604030504040204" pitchFamily="34" charset="0"/>
                <a:cs typeface="Tahoma" panose="020B0604030504040204" pitchFamily="34" charset="0"/>
              </a:rPr>
              <a:t>” </a:t>
            </a:r>
            <a:endParaRPr lang="en-US" dirty="0">
              <a:cs typeface="Tahoma"/>
            </a:endParaRPr>
          </a:p>
        </p:txBody>
      </p:sp>
      <p:sp>
        <p:nvSpPr>
          <p:cNvPr id="4" name="object 4"/>
          <p:cNvSpPr/>
          <p:nvPr/>
        </p:nvSpPr>
        <p:spPr>
          <a:xfrm>
            <a:off x="546073" y="1025262"/>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Picture 12" descr="A screenshot of a computer&#10;&#10;Description automatically generated">
            <a:extLst>
              <a:ext uri="{FF2B5EF4-FFF2-40B4-BE49-F238E27FC236}">
                <a16:creationId xmlns:a16="http://schemas.microsoft.com/office/drawing/2014/main" id="{E7F3542E-47C8-CFFC-983A-174AC50476EF}"/>
              </a:ext>
            </a:extLst>
          </p:cNvPr>
          <p:cNvPicPr>
            <a:picLocks noChangeAspect="1"/>
          </p:cNvPicPr>
          <p:nvPr/>
        </p:nvPicPr>
        <p:blipFill rotWithShape="1">
          <a:blip r:embed="rId2">
            <a:extLst>
              <a:ext uri="{28A0092B-C50C-407E-A947-70E740481C1C}">
                <a14:useLocalDpi xmlns:a14="http://schemas.microsoft.com/office/drawing/2010/main" val="0"/>
              </a:ext>
            </a:extLst>
          </a:blip>
          <a:srcRect l="49465" t="30301" r="36150" b="43170"/>
          <a:stretch/>
        </p:blipFill>
        <p:spPr bwMode="auto">
          <a:xfrm>
            <a:off x="2209800" y="3589924"/>
            <a:ext cx="2514600" cy="260836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5" name="Picture 14" descr="Graphical user interface, application&#10;&#10;Description automatically generated">
            <a:extLst>
              <a:ext uri="{FF2B5EF4-FFF2-40B4-BE49-F238E27FC236}">
                <a16:creationId xmlns:a16="http://schemas.microsoft.com/office/drawing/2014/main" id="{B4AE9D29-E052-531F-8629-EB49DF374CEA}"/>
              </a:ext>
            </a:extLst>
          </p:cNvPr>
          <p:cNvPicPr>
            <a:picLocks noChangeAspect="1"/>
          </p:cNvPicPr>
          <p:nvPr/>
        </p:nvPicPr>
        <p:blipFill rotWithShape="1">
          <a:blip r:embed="rId3">
            <a:extLst>
              <a:ext uri="{28A0092B-C50C-407E-A947-70E740481C1C}">
                <a14:useLocalDpi xmlns:a14="http://schemas.microsoft.com/office/drawing/2010/main" val="0"/>
              </a:ext>
            </a:extLst>
          </a:blip>
          <a:srcRect l="33902" t="27182" r="25682" b="21765"/>
          <a:stretch/>
        </p:blipFill>
        <p:spPr bwMode="auto">
          <a:xfrm>
            <a:off x="7381038" y="3503116"/>
            <a:ext cx="3829663" cy="2721281"/>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6B94C84F-0631-9801-E50A-C42EBECF2B33}"/>
              </a:ext>
            </a:extLst>
          </p:cNvPr>
          <p:cNvSpPr txBox="1"/>
          <p:nvPr/>
        </p:nvSpPr>
        <p:spPr>
          <a:xfrm>
            <a:off x="496365" y="1324270"/>
            <a:ext cx="11199270" cy="923330"/>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US" dirty="0">
                <a:ea typeface="Tahoma" panose="020B0604030504040204" pitchFamily="34" charset="0"/>
                <a:cs typeface="Tahoma" panose="020B0604030504040204" pitchFamily="34" charset="0"/>
              </a:rPr>
              <a:t>The first step is to update the club roles in the system. Only relevant roles should be listed in the members’ profiles. Any change in club admin access should be updated in the system. This also includes revoking club admin access to previous club administrators or committee members. </a:t>
            </a:r>
            <a:endParaRPr lang="en-US" dirty="0">
              <a:effectLst/>
              <a:ea typeface="Tahoma" panose="020B0604030504040204" pitchFamily="34" charset="0"/>
              <a:cs typeface="Tahoma" panose="020B0604030504040204" pitchFamily="34" charset="0"/>
            </a:endParaRPr>
          </a:p>
        </p:txBody>
      </p:sp>
      <p:pic>
        <p:nvPicPr>
          <p:cNvPr id="18" name="object 5">
            <a:extLst>
              <a:ext uri="{FF2B5EF4-FFF2-40B4-BE49-F238E27FC236}">
                <a16:creationId xmlns:a16="http://schemas.microsoft.com/office/drawing/2014/main" id="{FEECD264-5090-9EC0-3379-FA002772615D}"/>
              </a:ext>
            </a:extLst>
          </p:cNvPr>
          <p:cNvPicPr/>
          <p:nvPr/>
        </p:nvPicPr>
        <p:blipFill>
          <a:blip r:embed="rId4" cstate="print">
            <a:extLst>
              <a:ext uri="{28A0092B-C50C-407E-A947-70E740481C1C}">
                <a14:useLocalDpi xmlns:a14="http://schemas.microsoft.com/office/drawing/2010/main" val="0"/>
              </a:ext>
            </a:extLst>
          </a:blip>
          <a:srcRect/>
          <a:stretch/>
        </p:blipFill>
        <p:spPr>
          <a:xfrm>
            <a:off x="10755959" y="110899"/>
            <a:ext cx="1295400" cy="1143000"/>
          </a:xfrm>
          <a:prstGeom prst="rect">
            <a:avLst/>
          </a:prstGeom>
        </p:spPr>
      </p:pic>
      <p:sp>
        <p:nvSpPr>
          <p:cNvPr id="5" name="Rectangle 4">
            <a:extLst>
              <a:ext uri="{FF2B5EF4-FFF2-40B4-BE49-F238E27FC236}">
                <a16:creationId xmlns:a16="http://schemas.microsoft.com/office/drawing/2014/main" id="{9EB2FE34-EF0A-01E3-DD88-A381A1A16F4B}"/>
              </a:ext>
            </a:extLst>
          </p:cNvPr>
          <p:cNvSpPr/>
          <p:nvPr/>
        </p:nvSpPr>
        <p:spPr>
          <a:xfrm>
            <a:off x="2286000" y="5867400"/>
            <a:ext cx="762000" cy="356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Arrow: Right 8">
            <a:extLst>
              <a:ext uri="{FF2B5EF4-FFF2-40B4-BE49-F238E27FC236}">
                <a16:creationId xmlns:a16="http://schemas.microsoft.com/office/drawing/2014/main" id="{C01B5753-A0CB-64C9-6512-07C886D3DE4E}"/>
              </a:ext>
            </a:extLst>
          </p:cNvPr>
          <p:cNvSpPr/>
          <p:nvPr/>
        </p:nvSpPr>
        <p:spPr>
          <a:xfrm>
            <a:off x="6877665" y="5325515"/>
            <a:ext cx="523038" cy="1777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7" y="256703"/>
            <a:ext cx="7921958"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How to update roles in the system?</a:t>
            </a:r>
            <a:endParaRPr spc="-150" dirty="0">
              <a:latin typeface="+mj-lt"/>
            </a:endParaRPr>
          </a:p>
        </p:txBody>
      </p:sp>
      <p:sp>
        <p:nvSpPr>
          <p:cNvPr id="3" name="object 3"/>
          <p:cNvSpPr txBox="1"/>
          <p:nvPr/>
        </p:nvSpPr>
        <p:spPr>
          <a:xfrm>
            <a:off x="797887" y="2251652"/>
            <a:ext cx="4873958" cy="1951175"/>
          </a:xfrm>
          <a:prstGeom prst="rect">
            <a:avLst/>
          </a:prstGeom>
        </p:spPr>
        <p:txBody>
          <a:bodyPr vert="horz" wrap="square" lIns="0" tIns="12065" rIns="0" bIns="0" rtlCol="0">
            <a:spAutoFit/>
          </a:bodyPr>
          <a:lstStyle/>
          <a:p>
            <a:pPr marL="12700" marR="5080">
              <a:lnSpc>
                <a:spcPct val="100000"/>
              </a:lnSpc>
              <a:spcBef>
                <a:spcPts val="95"/>
              </a:spcBef>
            </a:pPr>
            <a:r>
              <a:rPr kumimoji="0" lang="en-AU" alt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By clicking on the “</a:t>
            </a:r>
            <a:r>
              <a:rPr kumimoji="0" lang="en-AU" altLang="en-US"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Club Administrator checkbox”</a:t>
            </a:r>
            <a:r>
              <a:rPr kumimoji="0" lang="en-AU" alt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the member will have club admin access. To revoke a member’s club admin access simply untick the Club Administrator’s checkbox.</a:t>
            </a:r>
            <a:br>
              <a:rPr kumimoji="0" lang="en-AU" alt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br>
              <a:rPr kumimoji="0" lang="en-AU" alt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br>
            <a:r>
              <a:rPr kumimoji="0" lang="en-AU" altLang="en-US"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Other roles can also be updated using the same process. </a:t>
            </a:r>
            <a:endParaRPr lang="en-US" sz="2800" dirty="0">
              <a:cs typeface="Tahoma"/>
            </a:endParaRPr>
          </a:p>
        </p:txBody>
      </p:sp>
      <p:sp>
        <p:nvSpPr>
          <p:cNvPr id="4" name="object 4"/>
          <p:cNvSpPr/>
          <p:nvPr/>
        </p:nvSpPr>
        <p:spPr>
          <a:xfrm>
            <a:off x="716226" y="1063377"/>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Picture 8" descr="Graphical user interface, application&#10;&#10;Description automatically generated">
            <a:extLst>
              <a:ext uri="{FF2B5EF4-FFF2-40B4-BE49-F238E27FC236}">
                <a16:creationId xmlns:a16="http://schemas.microsoft.com/office/drawing/2014/main" id="{B7991F80-304E-D280-D093-80C66F7D5963}"/>
              </a:ext>
            </a:extLst>
          </p:cNvPr>
          <p:cNvPicPr>
            <a:picLocks noChangeAspect="1"/>
          </p:cNvPicPr>
          <p:nvPr/>
        </p:nvPicPr>
        <p:blipFill rotWithShape="1">
          <a:blip r:embed="rId2">
            <a:extLst>
              <a:ext uri="{28A0092B-C50C-407E-A947-70E740481C1C}">
                <a14:useLocalDpi xmlns:a14="http://schemas.microsoft.com/office/drawing/2010/main" val="0"/>
              </a:ext>
            </a:extLst>
          </a:blip>
          <a:srcRect l="33371" t="28364" r="23554" b="20347"/>
          <a:stretch/>
        </p:blipFill>
        <p:spPr bwMode="auto">
          <a:xfrm>
            <a:off x="6395885" y="2251652"/>
            <a:ext cx="4983480" cy="333756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4" name="object 5">
            <a:extLst>
              <a:ext uri="{FF2B5EF4-FFF2-40B4-BE49-F238E27FC236}">
                <a16:creationId xmlns:a16="http://schemas.microsoft.com/office/drawing/2014/main" id="{3BE7733D-5263-04A6-0679-2F708467D8EE}"/>
              </a:ext>
            </a:extLst>
          </p:cNvPr>
          <p:cNvPicPr/>
          <p:nvPr/>
        </p:nvPicPr>
        <p:blipFill>
          <a:blip r:embed="rId3" cstate="print">
            <a:extLst>
              <a:ext uri="{28A0092B-C50C-407E-A947-70E740481C1C}">
                <a14:useLocalDpi xmlns:a14="http://schemas.microsoft.com/office/drawing/2010/main" val="0"/>
              </a:ext>
            </a:extLst>
          </a:blip>
          <a:srcRect/>
          <a:stretch/>
        </p:blipFill>
        <p:spPr>
          <a:xfrm>
            <a:off x="10716917" y="213460"/>
            <a:ext cx="1295400" cy="1143000"/>
          </a:xfrm>
          <a:prstGeom prst="rect">
            <a:avLst/>
          </a:prstGeom>
        </p:spPr>
      </p:pic>
      <p:cxnSp>
        <p:nvCxnSpPr>
          <p:cNvPr id="12" name="Straight Arrow Connector 11">
            <a:extLst>
              <a:ext uri="{FF2B5EF4-FFF2-40B4-BE49-F238E27FC236}">
                <a16:creationId xmlns:a16="http://schemas.microsoft.com/office/drawing/2014/main" id="{603C3D52-FF7A-713D-1324-140B5549F641}"/>
              </a:ext>
            </a:extLst>
          </p:cNvPr>
          <p:cNvCxnSpPr/>
          <p:nvPr/>
        </p:nvCxnSpPr>
        <p:spPr>
          <a:xfrm>
            <a:off x="7696200" y="4876800"/>
            <a:ext cx="27147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686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304801" y="1314786"/>
            <a:ext cx="11849100" cy="5090496"/>
          </a:xfrm>
          <a:prstGeom prst="rect">
            <a:avLst/>
          </a:prstGeom>
        </p:spPr>
        <p:txBody>
          <a:bodyPr vert="horz" wrap="square" lIns="0" tIns="12065" rIns="0" bIns="0" rtlCol="0">
            <a:spAutoFit/>
          </a:bodyPr>
          <a:lstStyle/>
          <a:p>
            <a:pPr fontAlgn="base"/>
            <a:r>
              <a:rPr kumimoji="0" lang="en-AU" altLang="en-US" sz="1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Membership prices for all clubs and zones can only be updated during the “</a:t>
            </a:r>
            <a:r>
              <a:rPr kumimoji="0" lang="en-AU" altLang="en-US" sz="1600" b="1"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Blackout Period</a:t>
            </a:r>
            <a:r>
              <a:rPr kumimoji="0" lang="en-AU" altLang="en-US" sz="1600" b="0" i="0" u="none" strike="noStrike" kern="1200" cap="none" spc="0" normalizeH="0" baseline="0" noProof="0" dirty="0">
                <a:ln>
                  <a:noFill/>
                </a:ln>
                <a:solidFill>
                  <a:prstClr val="black"/>
                </a:solidFill>
                <a:effectLst/>
                <a:uLnTx/>
                <a:uFillTx/>
                <a:ea typeface="Tahoma" panose="020B0604030504040204" pitchFamily="34" charset="0"/>
                <a:cs typeface="Tahoma" panose="020B0604030504040204" pitchFamily="34" charset="0"/>
              </a:rPr>
              <a:t>”. </a:t>
            </a:r>
            <a:r>
              <a:rPr lang="en-AU" altLang="en-US" sz="1600" dirty="0">
                <a:solidFill>
                  <a:prstClr val="black"/>
                </a:solidFill>
                <a:ea typeface="Tahoma" panose="020B0604030504040204" pitchFamily="34" charset="0"/>
                <a:cs typeface="Tahoma" panose="020B0604030504040204" pitchFamily="34" charset="0"/>
              </a:rPr>
              <a:t>During this period all the memberships at the club and zone levels will be deactivated and will not be available for purchase. </a:t>
            </a:r>
            <a:br>
              <a:rPr lang="en-AU" altLang="en-US" sz="1600" dirty="0">
                <a:solidFill>
                  <a:prstClr val="black"/>
                </a:solidFill>
                <a:ea typeface="Tahoma" panose="020B0604030504040204" pitchFamily="34" charset="0"/>
                <a:cs typeface="Tahoma" panose="020B0604030504040204" pitchFamily="34" charset="0"/>
              </a:rPr>
            </a:br>
            <a:endParaRPr lang="en-AU" altLang="en-US" sz="1600" dirty="0">
              <a:solidFill>
                <a:prstClr val="black"/>
              </a:solidFill>
              <a:ea typeface="Tahoma" panose="020B0604030504040204" pitchFamily="34" charset="0"/>
              <a:cs typeface="Tahoma" panose="020B0604030504040204" pitchFamily="34" charset="0"/>
            </a:endParaRPr>
          </a:p>
          <a:p>
            <a:pPr fontAlgn="base"/>
            <a:r>
              <a:rPr lang="en-AU" sz="1600" dirty="0">
                <a:solidFill>
                  <a:prstClr val="black"/>
                </a:solidFill>
                <a:ea typeface="Tahoma" panose="020B0604030504040204" pitchFamily="34" charset="0"/>
                <a:cs typeface="Tahoma" panose="020B0604030504040204" pitchFamily="34" charset="0"/>
              </a:rPr>
              <a:t>The blackout Period dates are decided by the state bodies to provide clubs and zones with sufficient time to update their membership prices. The blackout period is from </a:t>
            </a:r>
            <a:r>
              <a:rPr lang="en-AU" sz="1600" b="1" dirty="0">
                <a:solidFill>
                  <a:prstClr val="black"/>
                </a:solidFill>
                <a:ea typeface="Tahoma" panose="020B0604030504040204" pitchFamily="34" charset="0"/>
                <a:cs typeface="Tahoma" panose="020B0604030504040204" pitchFamily="34" charset="0"/>
              </a:rPr>
              <a:t>1</a:t>
            </a:r>
            <a:r>
              <a:rPr lang="en-AU" sz="1600" b="1" baseline="30000" dirty="0">
                <a:solidFill>
                  <a:prstClr val="black"/>
                </a:solidFill>
                <a:ea typeface="Tahoma" panose="020B0604030504040204" pitchFamily="34" charset="0"/>
                <a:cs typeface="Tahoma" panose="020B0604030504040204" pitchFamily="34" charset="0"/>
              </a:rPr>
              <a:t>st</a:t>
            </a:r>
            <a:r>
              <a:rPr lang="en-AU" sz="1600" b="1" dirty="0">
                <a:solidFill>
                  <a:prstClr val="black"/>
                </a:solidFill>
                <a:ea typeface="Tahoma" panose="020B0604030504040204" pitchFamily="34" charset="0"/>
                <a:cs typeface="Tahoma" panose="020B0604030504040204" pitchFamily="34" charset="0"/>
              </a:rPr>
              <a:t> November 2024 – 11</a:t>
            </a:r>
            <a:r>
              <a:rPr lang="en-AU" sz="1600" b="1" baseline="30000" dirty="0">
                <a:solidFill>
                  <a:prstClr val="black"/>
                </a:solidFill>
                <a:ea typeface="Tahoma" panose="020B0604030504040204" pitchFamily="34" charset="0"/>
                <a:cs typeface="Tahoma" panose="020B0604030504040204" pitchFamily="34" charset="0"/>
              </a:rPr>
              <a:t>th</a:t>
            </a:r>
            <a:r>
              <a:rPr lang="en-AU" sz="1600" b="1" dirty="0">
                <a:solidFill>
                  <a:prstClr val="black"/>
                </a:solidFill>
                <a:ea typeface="Tahoma" panose="020B0604030504040204" pitchFamily="34" charset="0"/>
                <a:cs typeface="Tahoma" panose="020B0604030504040204" pitchFamily="34" charset="0"/>
              </a:rPr>
              <a:t> November 2024 </a:t>
            </a:r>
            <a:r>
              <a:rPr lang="en-AU" sz="1600" dirty="0">
                <a:solidFill>
                  <a:prstClr val="black"/>
                </a:solidFill>
                <a:ea typeface="Tahoma" panose="020B0604030504040204" pitchFamily="34" charset="0"/>
                <a:cs typeface="Tahoma" panose="020B0604030504040204" pitchFamily="34" charset="0"/>
              </a:rPr>
              <a:t>for all </a:t>
            </a:r>
            <a:r>
              <a:rPr lang="en-AU" sz="1600" b="1" dirty="0">
                <a:solidFill>
                  <a:prstClr val="black"/>
                </a:solidFill>
                <a:ea typeface="Tahoma" panose="020B0604030504040204" pitchFamily="34" charset="0"/>
                <a:cs typeface="Tahoma" panose="020B0604030504040204" pitchFamily="34" charset="0"/>
              </a:rPr>
              <a:t>WA </a:t>
            </a:r>
            <a:r>
              <a:rPr lang="en-AU" sz="1600" dirty="0">
                <a:solidFill>
                  <a:prstClr val="black"/>
                </a:solidFill>
                <a:ea typeface="Tahoma" panose="020B0604030504040204" pitchFamily="34" charset="0"/>
                <a:cs typeface="Tahoma" panose="020B0604030504040204" pitchFamily="34" charset="0"/>
              </a:rPr>
              <a:t>clubs. </a:t>
            </a:r>
          </a:p>
          <a:p>
            <a:pPr marL="285750" indent="-285750" fontAlgn="base">
              <a:buFont typeface="Arial" panose="020B0604020202020204" pitchFamily="34" charset="0"/>
              <a:buChar char="•"/>
            </a:pPr>
            <a:endParaRPr lang="en-AU" sz="1600"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r>
              <a:rPr lang="en-AU" sz="1600" dirty="0">
                <a:solidFill>
                  <a:prstClr val="black"/>
                </a:solidFill>
                <a:ea typeface="Tahoma" panose="020B0604030504040204" pitchFamily="34" charset="0"/>
                <a:cs typeface="Tahoma" panose="020B0604030504040204" pitchFamily="34" charset="0"/>
              </a:rPr>
              <a:t>PCA Membership Fee for all Riding Memberships is $</a:t>
            </a:r>
            <a:r>
              <a:rPr lang="en-AU" sz="1600" b="1" dirty="0">
                <a:solidFill>
                  <a:prstClr val="black"/>
                </a:solidFill>
                <a:ea typeface="Tahoma" panose="020B0604030504040204" pitchFamily="34" charset="0"/>
                <a:cs typeface="Tahoma" panose="020B0604030504040204" pitchFamily="34" charset="0"/>
              </a:rPr>
              <a:t>84.26</a:t>
            </a:r>
            <a:r>
              <a:rPr lang="en-AU" sz="1600" dirty="0">
                <a:solidFill>
                  <a:prstClr val="black"/>
                </a:solidFill>
                <a:ea typeface="Tahoma" panose="020B0604030504040204" pitchFamily="34" charset="0"/>
                <a:cs typeface="Tahoma" panose="020B0604030504040204" pitchFamily="34" charset="0"/>
              </a:rPr>
              <a:t> (GST Inclusive). This fee includes insurance premiums.   </a:t>
            </a:r>
          </a:p>
          <a:p>
            <a:pPr marL="285750" indent="-285750" fontAlgn="base">
              <a:buFont typeface="Arial" panose="020B0604020202020204" pitchFamily="34" charset="0"/>
              <a:buChar char="•"/>
            </a:pPr>
            <a:r>
              <a:rPr lang="en-AU" sz="1600" dirty="0">
                <a:solidFill>
                  <a:prstClr val="black"/>
                </a:solidFill>
                <a:ea typeface="Tahoma" panose="020B0604030504040204" pitchFamily="34" charset="0"/>
                <a:cs typeface="Tahoma" panose="020B0604030504040204" pitchFamily="34" charset="0"/>
              </a:rPr>
              <a:t>PCA Membership Fee for all Non-riding Membership is </a:t>
            </a:r>
            <a:r>
              <a:rPr lang="en-AU" sz="1600" b="1" dirty="0">
                <a:solidFill>
                  <a:prstClr val="black"/>
                </a:solidFill>
                <a:ea typeface="Tahoma" panose="020B0604030504040204" pitchFamily="34" charset="0"/>
                <a:cs typeface="Tahoma" panose="020B0604030504040204" pitchFamily="34" charset="0"/>
              </a:rPr>
              <a:t>$0</a:t>
            </a:r>
            <a:r>
              <a:rPr lang="en-AU" sz="1600" dirty="0">
                <a:solidFill>
                  <a:prstClr val="black"/>
                </a:solidFill>
                <a:ea typeface="Tahoma" panose="020B0604030504040204" pitchFamily="34" charset="0"/>
                <a:cs typeface="Tahoma" panose="020B0604030504040204" pitchFamily="34" charset="0"/>
              </a:rPr>
              <a:t> </a:t>
            </a:r>
          </a:p>
          <a:p>
            <a:pPr marL="285750" indent="-285750" fontAlgn="base">
              <a:buFont typeface="Arial" panose="020B0604020202020204" pitchFamily="34" charset="0"/>
              <a:buChar char="•"/>
            </a:pPr>
            <a:r>
              <a:rPr lang="en-AU" sz="1600" dirty="0">
                <a:solidFill>
                  <a:prstClr val="black"/>
                </a:solidFill>
                <a:ea typeface="Tahoma" panose="020B0604030504040204" pitchFamily="34" charset="0"/>
                <a:cs typeface="Tahoma" panose="020B0604030504040204" pitchFamily="34" charset="0"/>
              </a:rPr>
              <a:t>PCA Membership Fee for Come &amp; Try Membership is </a:t>
            </a:r>
            <a:r>
              <a:rPr lang="en-AU" sz="1600" b="1" dirty="0">
                <a:solidFill>
                  <a:prstClr val="black"/>
                </a:solidFill>
                <a:ea typeface="Tahoma" panose="020B0604030504040204" pitchFamily="34" charset="0"/>
                <a:cs typeface="Tahoma" panose="020B0604030504040204" pitchFamily="34" charset="0"/>
              </a:rPr>
              <a:t>$11 </a:t>
            </a:r>
            <a:r>
              <a:rPr lang="en-AU" sz="1600" dirty="0">
                <a:solidFill>
                  <a:prstClr val="black"/>
                </a:solidFill>
                <a:ea typeface="Tahoma" panose="020B0604030504040204" pitchFamily="34" charset="0"/>
                <a:cs typeface="Tahoma" panose="020B0604030504040204" pitchFamily="34" charset="0"/>
              </a:rPr>
              <a:t>(GST Inclusive)</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State Membership Fee for Riding Memberships:</a:t>
            </a:r>
          </a:p>
          <a:p>
            <a:pPr marL="742950" lvl="1"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Ready to Ride______	$55.00;</a:t>
            </a:r>
          </a:p>
          <a:p>
            <a:pPr marL="742950" lvl="1"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Junior/Senior ______	$140.00; and </a:t>
            </a:r>
          </a:p>
          <a:p>
            <a:pPr marL="742950" lvl="1"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Adult Rider________	$158.00.</a:t>
            </a:r>
          </a:p>
          <a:p>
            <a:pPr marL="285750"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State Membership Fee for Come &amp; Try Membership is $19.00</a:t>
            </a:r>
            <a:endParaRPr lang="en-AU" sz="1600"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85750" indent="-285750" fontAlgn="base">
              <a:buFont typeface="Arial" panose="020B0604020202020204" pitchFamily="34" charset="0"/>
              <a:buChar char="•"/>
            </a:pPr>
            <a:r>
              <a:rPr lang="en-AU" sz="1600" dirty="0">
                <a:solidFill>
                  <a:prstClr val="black"/>
                </a:solidFill>
                <a:latin typeface="Calibri" panose="020F0502020204030204" pitchFamily="34" charset="0"/>
                <a:ea typeface="Calibri" panose="020F0502020204030204" pitchFamily="34" charset="0"/>
                <a:cs typeface="Calibri" panose="020F0502020204030204" pitchFamily="34" charset="0"/>
              </a:rPr>
              <a:t>State Membership Fee for Supporter Membership is </a:t>
            </a:r>
            <a:r>
              <a:rPr lang="en-AU" sz="1600" b="1" i="1" dirty="0">
                <a:solidFill>
                  <a:prstClr val="black"/>
                </a:solidFill>
                <a:latin typeface="Calibri" panose="020F0502020204030204" pitchFamily="34" charset="0"/>
                <a:ea typeface="Calibri" panose="020F0502020204030204" pitchFamily="34" charset="0"/>
                <a:cs typeface="Calibri" panose="020F0502020204030204" pitchFamily="34" charset="0"/>
              </a:rPr>
              <a:t>no charge.</a:t>
            </a:r>
            <a:endParaRPr lang="en-AU" sz="1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fontAlgn="base"/>
            <a:endParaRPr lang="en-AU" dirty="0">
              <a:solidFill>
                <a:prstClr val="black"/>
              </a:solidFill>
              <a:ea typeface="Tahoma" panose="020B0604030504040204" pitchFamily="34" charset="0"/>
              <a:cs typeface="Tahoma" panose="020B0604030504040204" pitchFamily="34" charset="0"/>
            </a:endParaRPr>
          </a:p>
          <a:p>
            <a:pPr marL="285750" indent="-285750" fontAlgn="base">
              <a:buFont typeface="Arial" panose="020B0604020202020204" pitchFamily="34" charset="0"/>
              <a:buChar char="•"/>
            </a:pPr>
            <a:r>
              <a:rPr lang="en-AU" sz="1600" dirty="0">
                <a:solidFill>
                  <a:prstClr val="black"/>
                </a:solidFill>
                <a:ea typeface="Tahoma" panose="020B0604030504040204" pitchFamily="34" charset="0"/>
                <a:cs typeface="Tahoma" panose="020B0604030504040204" pitchFamily="34" charset="0"/>
              </a:rPr>
              <a:t>State membership categories available this year are as follows: </a:t>
            </a:r>
            <a:br>
              <a:rPr lang="en-AU" sz="1600" dirty="0">
                <a:solidFill>
                  <a:prstClr val="black"/>
                </a:solidFill>
                <a:ea typeface="Tahoma" panose="020B0604030504040204" pitchFamily="34" charset="0"/>
                <a:cs typeface="Tahoma" panose="020B0604030504040204" pitchFamily="34" charset="0"/>
              </a:rPr>
            </a:br>
            <a:r>
              <a:rPr lang="en-AU" sz="1600" dirty="0">
                <a:solidFill>
                  <a:prstClr val="black"/>
                </a:solidFill>
                <a:ea typeface="Tahoma" panose="020B0604030504040204" pitchFamily="34" charset="0"/>
                <a:cs typeface="Tahoma" panose="020B0604030504040204" pitchFamily="34" charset="0"/>
              </a:rPr>
              <a:t>Supporter (non-riding), Ready to Ride, Junior, Senior and Adult Riding and Come &amp; Try day membership for rallies and camps.</a:t>
            </a:r>
            <a:br>
              <a:rPr lang="en-AU" sz="1600" dirty="0">
                <a:solidFill>
                  <a:prstClr val="black"/>
                </a:solidFill>
                <a:ea typeface="Tahoma" panose="020B0604030504040204" pitchFamily="34" charset="0"/>
                <a:cs typeface="Tahoma" panose="020B0604030504040204" pitchFamily="34" charset="0"/>
              </a:rPr>
            </a:br>
            <a:r>
              <a:rPr lang="en-AU" sz="1600">
                <a:solidFill>
                  <a:prstClr val="black"/>
                </a:solidFill>
                <a:ea typeface="Tahoma" panose="020B0604030504040204" pitchFamily="34" charset="0"/>
                <a:cs typeface="Tahoma" panose="020B0604030504040204" pitchFamily="34" charset="0"/>
              </a:rPr>
              <a:t>***Please </a:t>
            </a:r>
            <a:r>
              <a:rPr lang="en-AU" sz="1600" dirty="0">
                <a:solidFill>
                  <a:prstClr val="black"/>
                </a:solidFill>
                <a:ea typeface="Tahoma" panose="020B0604030504040204" pitchFamily="34" charset="0"/>
                <a:cs typeface="Tahoma" panose="020B0604030504040204" pitchFamily="34" charset="0"/>
              </a:rPr>
              <a:t>note that One Event competition day memberships are through the</a:t>
            </a:r>
            <a:r>
              <a:rPr lang="en-AU" sz="1600" i="1" dirty="0">
                <a:solidFill>
                  <a:prstClr val="black"/>
                </a:solidFill>
                <a:ea typeface="Tahoma" panose="020B0604030504040204" pitchFamily="34" charset="0"/>
                <a:cs typeface="Tahoma" panose="020B0604030504040204" pitchFamily="34" charset="0"/>
              </a:rPr>
              <a:t> </a:t>
            </a:r>
            <a:r>
              <a:rPr lang="en-AU" sz="1600" b="1" i="1" dirty="0">
                <a:solidFill>
                  <a:prstClr val="black"/>
                </a:solidFill>
                <a:ea typeface="Tahoma" panose="020B0604030504040204" pitchFamily="34" charset="0"/>
                <a:cs typeface="Tahoma" panose="020B0604030504040204" pitchFamily="34" charset="0"/>
              </a:rPr>
              <a:t>state direct </a:t>
            </a:r>
            <a:r>
              <a:rPr lang="en-AU" sz="1600" dirty="0">
                <a:solidFill>
                  <a:prstClr val="black"/>
                </a:solidFill>
                <a:ea typeface="Tahoma" panose="020B0604030504040204" pitchFamily="34" charset="0"/>
                <a:cs typeface="Tahoma" panose="020B0604030504040204" pitchFamily="34" charset="0"/>
              </a:rPr>
              <a:t>only, 18 years and over.</a:t>
            </a:r>
          </a:p>
        </p:txBody>
      </p:sp>
      <p:sp>
        <p:nvSpPr>
          <p:cNvPr id="4" name="object 4"/>
          <p:cNvSpPr/>
          <p:nvPr/>
        </p:nvSpPr>
        <p:spPr>
          <a:xfrm>
            <a:off x="666546" y="962498"/>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9" name="object 5">
            <a:extLst>
              <a:ext uri="{FF2B5EF4-FFF2-40B4-BE49-F238E27FC236}">
                <a16:creationId xmlns:a16="http://schemas.microsoft.com/office/drawing/2014/main" id="{9EF3DA0D-98C8-31D3-1878-8F39C67D9286}"/>
              </a:ext>
            </a:extLst>
          </p:cNvPr>
          <p:cNvPicPr/>
          <p:nvPr/>
        </p:nvPicPr>
        <p:blipFill>
          <a:blip r:embed="rId2"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extLst>
      <p:ext uri="{BB962C8B-B14F-4D97-AF65-F5344CB8AC3E}">
        <p14:creationId xmlns:p14="http://schemas.microsoft.com/office/powerpoint/2010/main" val="331954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586237" y="1600200"/>
            <a:ext cx="6658486" cy="4444165"/>
          </a:xfrm>
          <a:prstGeom prst="rect">
            <a:avLst/>
          </a:prstGeom>
        </p:spPr>
        <p:txBody>
          <a:bodyPr vert="horz" wrap="square" lIns="0" tIns="12065" rIns="0" bIns="0" rtlCol="0">
            <a:spAutoFit/>
          </a:bodyPr>
          <a:lstStyle/>
          <a:p>
            <a:pPr fontAlgn="base"/>
            <a:r>
              <a:rPr lang="en-AU" altLang="en-US" dirty="0">
                <a:solidFill>
                  <a:prstClr val="black"/>
                </a:solidFill>
                <a:ea typeface="Tahoma" panose="020B0604030504040204" pitchFamily="34" charset="0"/>
                <a:cs typeface="Tahoma" panose="020B0604030504040204" pitchFamily="34" charset="0"/>
              </a:rPr>
              <a:t>Click on Membership Setup. </a:t>
            </a:r>
            <a:r>
              <a:rPr lang="en-AU" dirty="0">
                <a:solidFill>
                  <a:prstClr val="black"/>
                </a:solidFill>
                <a:ea typeface="Tahoma" panose="020B0604030504040204" pitchFamily="34" charset="0"/>
                <a:cs typeface="Tahoma" panose="020B0604030504040204" pitchFamily="34" charset="0"/>
              </a:rPr>
              <a:t>A list of all membership categories available for your club will be displayed.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Click on the edit pencil (edit membership). Scroll down to section 2.</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The first text box (indicated with </a:t>
            </a:r>
            <a:r>
              <a:rPr lang="en-AU" dirty="0">
                <a:solidFill>
                  <a:srgbClr val="FF0000"/>
                </a:solidFill>
                <a:ea typeface="Tahoma" panose="020B0604030504040204" pitchFamily="34" charset="0"/>
                <a:cs typeface="Tahoma" panose="020B0604030504040204" pitchFamily="34" charset="0"/>
              </a:rPr>
              <a:t>RED</a:t>
            </a:r>
            <a:r>
              <a:rPr lang="en-AU" dirty="0">
                <a:solidFill>
                  <a:prstClr val="black"/>
                </a:solidFill>
                <a:ea typeface="Tahoma" panose="020B0604030504040204" pitchFamily="34" charset="0"/>
                <a:cs typeface="Tahoma" panose="020B0604030504040204" pitchFamily="34" charset="0"/>
              </a:rPr>
              <a:t> arrow) is where clubs and zones need to put in </a:t>
            </a:r>
            <a:r>
              <a:rPr lang="en-AU" b="1" dirty="0">
                <a:solidFill>
                  <a:prstClr val="black"/>
                </a:solidFill>
                <a:ea typeface="Tahoma" panose="020B0604030504040204" pitchFamily="34" charset="0"/>
                <a:cs typeface="Tahoma" panose="020B0604030504040204" pitchFamily="34" charset="0"/>
              </a:rPr>
              <a:t>THEIR membership fees</a:t>
            </a:r>
            <a:r>
              <a:rPr lang="en-AU" dirty="0">
                <a:solidFill>
                  <a:prstClr val="black"/>
                </a:solidFill>
                <a:ea typeface="Tahoma" panose="020B0604030504040204" pitchFamily="34" charset="0"/>
                <a:cs typeface="Tahoma" panose="020B0604030504040204" pitchFamily="34" charset="0"/>
              </a:rPr>
              <a:t>. This is not the total fees but only your portion.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Display Price Setting should be set to </a:t>
            </a:r>
            <a:r>
              <a:rPr lang="en-AU" b="1" dirty="0">
                <a:solidFill>
                  <a:prstClr val="black"/>
                </a:solidFill>
                <a:ea typeface="Tahoma" panose="020B0604030504040204" pitchFamily="34" charset="0"/>
                <a:cs typeface="Tahoma" panose="020B0604030504040204" pitchFamily="34" charset="0"/>
              </a:rPr>
              <a:t>DISPLAY ALTERNATIVE PRICE.</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The displayed Price is the </a:t>
            </a:r>
            <a:r>
              <a:rPr lang="en-AU" b="1" dirty="0">
                <a:solidFill>
                  <a:prstClr val="black"/>
                </a:solidFill>
                <a:ea typeface="Tahoma" panose="020B0604030504040204" pitchFamily="34" charset="0"/>
                <a:cs typeface="Tahoma" panose="020B0604030504040204" pitchFamily="34" charset="0"/>
              </a:rPr>
              <a:t>Total Membership Fee</a:t>
            </a:r>
            <a:r>
              <a:rPr lang="en-AU" dirty="0">
                <a:solidFill>
                  <a:prstClr val="black"/>
                </a:solidFill>
                <a:ea typeface="Tahoma" panose="020B0604030504040204" pitchFamily="34" charset="0"/>
                <a:cs typeface="Tahoma" panose="020B0604030504040204" pitchFamily="34" charset="0"/>
              </a:rPr>
              <a:t>. This fee should include </a:t>
            </a:r>
            <a:r>
              <a:rPr lang="en-AU" b="1" dirty="0">
                <a:solidFill>
                  <a:prstClr val="black"/>
                </a:solidFill>
                <a:ea typeface="Tahoma" panose="020B0604030504040204" pitchFamily="34" charset="0"/>
                <a:cs typeface="Tahoma" panose="020B0604030504040204" pitchFamily="34" charset="0"/>
              </a:rPr>
              <a:t>PCA Fess + State Fees + Zones Fees + Club Fees</a:t>
            </a:r>
            <a:r>
              <a:rPr lang="en-AU" dirty="0">
                <a:solidFill>
                  <a:prstClr val="black"/>
                </a:solidFill>
                <a:ea typeface="Tahoma" panose="020B0604030504040204" pitchFamily="34" charset="0"/>
                <a:cs typeface="Tahoma" panose="020B0604030504040204" pitchFamily="34" charset="0"/>
              </a:rPr>
              <a:t>. </a:t>
            </a:r>
            <a:br>
              <a:rPr lang="en-AU" dirty="0">
                <a:solidFill>
                  <a:prstClr val="black"/>
                </a:solidFill>
                <a:ea typeface="Tahoma" panose="020B0604030504040204" pitchFamily="34" charset="0"/>
                <a:cs typeface="Tahoma" panose="020B0604030504040204" pitchFamily="34" charset="0"/>
              </a:rPr>
            </a:br>
            <a:r>
              <a:rPr lang="en-AU" b="1" dirty="0">
                <a:solidFill>
                  <a:prstClr val="black"/>
                </a:solidFill>
                <a:ea typeface="Tahoma" panose="020B0604030504040204" pitchFamily="34" charset="0"/>
                <a:cs typeface="Tahoma" panose="020B0604030504040204" pitchFamily="34" charset="0"/>
              </a:rPr>
              <a:t>This fee needs to be manually calculated</a:t>
            </a:r>
            <a:r>
              <a:rPr lang="en-AU" dirty="0">
                <a:solidFill>
                  <a:prstClr val="black"/>
                </a:solidFill>
                <a:ea typeface="Tahoma" panose="020B0604030504040204" pitchFamily="34" charset="0"/>
                <a:cs typeface="Tahoma" panose="020B0604030504040204" pitchFamily="34" charset="0"/>
              </a:rPr>
              <a:t>. Please contact relevant organisations for their membership fees. </a:t>
            </a:r>
            <a:r>
              <a:rPr lang="en-AU" b="1" dirty="0">
                <a:solidFill>
                  <a:prstClr val="black"/>
                </a:solidFill>
                <a:ea typeface="Tahoma" panose="020B0604030504040204" pitchFamily="34" charset="0"/>
                <a:cs typeface="Tahoma" panose="020B0604030504040204" pitchFamily="34" charset="0"/>
              </a:rPr>
              <a:t>PCA and State fees can be found in the previous slide. </a:t>
            </a:r>
          </a:p>
        </p:txBody>
      </p:sp>
      <p:sp>
        <p:nvSpPr>
          <p:cNvPr id="4" name="object 4"/>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6" name="object 9">
            <a:extLst>
              <a:ext uri="{FF2B5EF4-FFF2-40B4-BE49-F238E27FC236}">
                <a16:creationId xmlns:a16="http://schemas.microsoft.com/office/drawing/2014/main" id="{45CBFC34-04E0-C6A4-BC07-BA36953BD495}"/>
              </a:ext>
            </a:extLst>
          </p:cNvPr>
          <p:cNvPicPr/>
          <p:nvPr/>
        </p:nvPicPr>
        <p:blipFill>
          <a:blip r:embed="rId2" cstate="print"/>
          <a:stretch>
            <a:fillRect/>
          </a:stretch>
        </p:blipFill>
        <p:spPr>
          <a:xfrm>
            <a:off x="8001000" y="1972318"/>
            <a:ext cx="2773679" cy="3459479"/>
          </a:xfrm>
          <a:prstGeom prst="rect">
            <a:avLst/>
          </a:prstGeom>
          <a:effectLst>
            <a:outerShdw blurRad="63500" sx="102000" sy="102000" algn="ctr" rotWithShape="0">
              <a:prstClr val="black">
                <a:alpha val="40000"/>
              </a:prstClr>
            </a:outerShdw>
          </a:effectLst>
        </p:spPr>
      </p:pic>
      <p:pic>
        <p:nvPicPr>
          <p:cNvPr id="17" name="object 5">
            <a:extLst>
              <a:ext uri="{FF2B5EF4-FFF2-40B4-BE49-F238E27FC236}">
                <a16:creationId xmlns:a16="http://schemas.microsoft.com/office/drawing/2014/main" id="{00495EAA-2A7E-5EFA-D009-1B7CA957EB65}"/>
              </a:ext>
            </a:extLst>
          </p:cNvPr>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5" name="Arrow: Right 4">
            <a:extLst>
              <a:ext uri="{FF2B5EF4-FFF2-40B4-BE49-F238E27FC236}">
                <a16:creationId xmlns:a16="http://schemas.microsoft.com/office/drawing/2014/main" id="{3EAC9FF1-053F-48C0-963E-FD0332D66BD0}"/>
              </a:ext>
            </a:extLst>
          </p:cNvPr>
          <p:cNvSpPr/>
          <p:nvPr/>
        </p:nvSpPr>
        <p:spPr>
          <a:xfrm>
            <a:off x="7496815" y="2975871"/>
            <a:ext cx="620048" cy="1016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3014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6546" y="256703"/>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659992" y="1752600"/>
            <a:ext cx="6530077" cy="2505173"/>
          </a:xfrm>
          <a:prstGeom prst="rect">
            <a:avLst/>
          </a:prstGeom>
        </p:spPr>
        <p:txBody>
          <a:bodyPr vert="horz" wrap="square" lIns="0" tIns="12065" rIns="0" bIns="0" rtlCol="0">
            <a:spAutoFit/>
          </a:bodyPr>
          <a:lstStyle/>
          <a:p>
            <a:pPr fontAlgn="base"/>
            <a:r>
              <a:rPr lang="en-AU" altLang="en-US" dirty="0">
                <a:solidFill>
                  <a:prstClr val="black"/>
                </a:solidFill>
                <a:ea typeface="Tahoma" panose="020B0604030504040204" pitchFamily="34" charset="0"/>
                <a:cs typeface="Tahoma" panose="020B0604030504040204" pitchFamily="34" charset="0"/>
              </a:rPr>
              <a:t>Once the membership prices are updated</a:t>
            </a:r>
            <a:r>
              <a:rPr lang="en-AU" dirty="0">
                <a:solidFill>
                  <a:prstClr val="black"/>
                </a:solidFill>
                <a:ea typeface="Tahoma" panose="020B0604030504040204" pitchFamily="34" charset="0"/>
                <a:cs typeface="Tahoma" panose="020B0604030504040204" pitchFamily="34" charset="0"/>
              </a:rPr>
              <a:t>. Please check the “</a:t>
            </a:r>
            <a:r>
              <a:rPr lang="en-AU" b="1" dirty="0">
                <a:solidFill>
                  <a:prstClr val="black"/>
                </a:solidFill>
                <a:ea typeface="Tahoma" panose="020B0604030504040204" pitchFamily="34" charset="0"/>
                <a:cs typeface="Tahoma" panose="020B0604030504040204" pitchFamily="34" charset="0"/>
              </a:rPr>
              <a:t>Automatically Pro-Rata checkbox</a:t>
            </a:r>
            <a:r>
              <a:rPr lang="en-AU" dirty="0">
                <a:solidFill>
                  <a:prstClr val="black"/>
                </a:solidFill>
                <a:ea typeface="Tahoma" panose="020B0604030504040204" pitchFamily="34" charset="0"/>
                <a:cs typeface="Tahoma" panose="020B0604030504040204" pitchFamily="34" charset="0"/>
              </a:rPr>
              <a:t>”. This check box can be found under “Price”.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Based on the club/zone preference, please tick or untick the box.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b="1" dirty="0">
                <a:solidFill>
                  <a:prstClr val="black"/>
                </a:solidFill>
                <a:ea typeface="Tahoma" panose="020B0604030504040204" pitchFamily="34" charset="0"/>
                <a:cs typeface="Tahoma" panose="020B0604030504040204" pitchFamily="34" charset="0"/>
              </a:rPr>
              <a:t>Please note: Pro-rata option will only come up if the membership validity is set in Years. </a:t>
            </a:r>
            <a:br>
              <a:rPr lang="en-AU" b="1"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The Pro-rata price is calculated </a:t>
            </a:r>
            <a:r>
              <a:rPr lang="en-AU" b="1" dirty="0">
                <a:solidFill>
                  <a:prstClr val="black"/>
                </a:solidFill>
                <a:ea typeface="Tahoma" panose="020B0604030504040204" pitchFamily="34" charset="0"/>
                <a:cs typeface="Tahoma" panose="020B0604030504040204" pitchFamily="34" charset="0"/>
              </a:rPr>
              <a:t>DAILY </a:t>
            </a:r>
            <a:r>
              <a:rPr lang="en-AU" dirty="0">
                <a:solidFill>
                  <a:prstClr val="black"/>
                </a:solidFill>
                <a:ea typeface="Tahoma" panose="020B0604030504040204" pitchFamily="34" charset="0"/>
                <a:cs typeface="Tahoma" panose="020B0604030504040204" pitchFamily="34" charset="0"/>
              </a:rPr>
              <a:t>and</a:t>
            </a:r>
            <a:r>
              <a:rPr lang="en-AU" b="1" dirty="0">
                <a:solidFill>
                  <a:prstClr val="black"/>
                </a:solidFill>
                <a:ea typeface="Tahoma" panose="020B0604030504040204" pitchFamily="34" charset="0"/>
                <a:cs typeface="Tahoma" panose="020B0604030504040204" pitchFamily="34" charset="0"/>
              </a:rPr>
              <a:t> NOT MONTHLY</a:t>
            </a:r>
            <a:endParaRPr lang="en-AU" dirty="0">
              <a:solidFill>
                <a:prstClr val="black"/>
              </a:solidFill>
              <a:ea typeface="Tahoma" panose="020B0604030504040204" pitchFamily="34" charset="0"/>
              <a:cs typeface="Tahoma" panose="020B0604030504040204" pitchFamily="34" charset="0"/>
            </a:endParaRPr>
          </a:p>
        </p:txBody>
      </p:sp>
      <p:sp>
        <p:nvSpPr>
          <p:cNvPr id="4" name="object 4"/>
          <p:cNvSpPr/>
          <p:nvPr/>
        </p:nvSpPr>
        <p:spPr>
          <a:xfrm>
            <a:off x="666546" y="1118151"/>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3" name="Picture 12">
            <a:extLst>
              <a:ext uri="{FF2B5EF4-FFF2-40B4-BE49-F238E27FC236}">
                <a16:creationId xmlns:a16="http://schemas.microsoft.com/office/drawing/2014/main" id="{F4734A80-BA4B-C8AC-4312-7DEADF3BCAFB}"/>
              </a:ext>
            </a:extLst>
          </p:cNvPr>
          <p:cNvPicPr>
            <a:picLocks noChangeAspect="1"/>
          </p:cNvPicPr>
          <p:nvPr/>
        </p:nvPicPr>
        <p:blipFill rotWithShape="1">
          <a:blip r:embed="rId2"/>
          <a:srcRect l="21875" t="32046" r="63750" b="54445"/>
          <a:stretch/>
        </p:blipFill>
        <p:spPr>
          <a:xfrm>
            <a:off x="7418174" y="1676400"/>
            <a:ext cx="3603557" cy="1905000"/>
          </a:xfrm>
          <a:prstGeom prst="rect">
            <a:avLst/>
          </a:prstGeom>
        </p:spPr>
      </p:pic>
      <p:pic>
        <p:nvPicPr>
          <p:cNvPr id="14" name="object 5">
            <a:extLst>
              <a:ext uri="{FF2B5EF4-FFF2-40B4-BE49-F238E27FC236}">
                <a16:creationId xmlns:a16="http://schemas.microsoft.com/office/drawing/2014/main" id="{36960F89-5A98-8820-CCFE-A7743FEAFCAF}"/>
              </a:ext>
            </a:extLst>
          </p:cNvPr>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5" name="Rectangle 4">
            <a:extLst>
              <a:ext uri="{FF2B5EF4-FFF2-40B4-BE49-F238E27FC236}">
                <a16:creationId xmlns:a16="http://schemas.microsoft.com/office/drawing/2014/main" id="{5761C736-EA6C-2F66-BCF1-2EB75B3DC2C3}"/>
              </a:ext>
            </a:extLst>
          </p:cNvPr>
          <p:cNvSpPr/>
          <p:nvPr/>
        </p:nvSpPr>
        <p:spPr>
          <a:xfrm>
            <a:off x="7620000" y="3124200"/>
            <a:ext cx="2971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1137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77605"/>
            <a:ext cx="7114540"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109384" y="1020631"/>
            <a:ext cx="11973232" cy="4167166"/>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Next we scroll down </a:t>
            </a:r>
            <a:r>
              <a:rPr lang="en-AU" b="1" dirty="0">
                <a:solidFill>
                  <a:prstClr val="black"/>
                </a:solidFill>
                <a:ea typeface="Tahoma" panose="020B0604030504040204" pitchFamily="34" charset="0"/>
                <a:cs typeface="Tahoma" panose="020B0604030504040204" pitchFamily="34" charset="0"/>
              </a:rPr>
              <a:t>to Section 5 </a:t>
            </a:r>
            <a:r>
              <a:rPr lang="en-AU" dirty="0">
                <a:solidFill>
                  <a:prstClr val="black"/>
                </a:solidFill>
                <a:ea typeface="Tahoma" panose="020B0604030504040204" pitchFamily="34" charset="0"/>
                <a:cs typeface="Tahoma" panose="020B0604030504040204" pitchFamily="34" charset="0"/>
              </a:rPr>
              <a:t>– Restrictions, Discounts and Surcharges.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b="1" dirty="0">
                <a:solidFill>
                  <a:prstClr val="black"/>
                </a:solidFill>
                <a:ea typeface="Tahoma" panose="020B0604030504040204" pitchFamily="34" charset="0"/>
                <a:cs typeface="Tahoma" panose="020B0604030504040204" pitchFamily="34" charset="0"/>
              </a:rPr>
              <a:t>Restrictions</a:t>
            </a:r>
            <a:r>
              <a:rPr lang="en-AU" dirty="0">
                <a:solidFill>
                  <a:prstClr val="black"/>
                </a:solidFill>
                <a:ea typeface="Tahoma" panose="020B0604030504040204" pitchFamily="34" charset="0"/>
                <a:cs typeface="Tahoma" panose="020B0604030504040204" pitchFamily="34" charset="0"/>
              </a:rPr>
              <a:t> – All the restrictions are configured at the state level. Clubs and zones </a:t>
            </a:r>
            <a:r>
              <a:rPr lang="en-AU" b="1" dirty="0">
                <a:solidFill>
                  <a:prstClr val="black"/>
                </a:solidFill>
                <a:ea typeface="Tahoma" panose="020B0604030504040204" pitchFamily="34" charset="0"/>
                <a:cs typeface="Tahoma" panose="020B0604030504040204" pitchFamily="34" charset="0"/>
              </a:rPr>
              <a:t>do not </a:t>
            </a:r>
            <a:r>
              <a:rPr lang="en-AU" dirty="0">
                <a:solidFill>
                  <a:prstClr val="black"/>
                </a:solidFill>
                <a:ea typeface="Tahoma" panose="020B0604030504040204" pitchFamily="34" charset="0"/>
                <a:cs typeface="Tahoma" panose="020B0604030504040204" pitchFamily="34" charset="0"/>
              </a:rPr>
              <a:t>have to set up any new restrictions. Please review the current restrictions for any questions or concerns, contact Pony Club Australia.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b="1" dirty="0">
                <a:solidFill>
                  <a:prstClr val="black"/>
                </a:solidFill>
                <a:ea typeface="Tahoma" panose="020B0604030504040204" pitchFamily="34" charset="0"/>
                <a:cs typeface="Tahoma" panose="020B0604030504040204" pitchFamily="34" charset="0"/>
              </a:rPr>
              <a:t>Discounts</a:t>
            </a:r>
            <a:r>
              <a:rPr lang="en-AU" dirty="0">
                <a:solidFill>
                  <a:prstClr val="black"/>
                </a:solidFill>
                <a:ea typeface="Tahoma" panose="020B0604030504040204" pitchFamily="34" charset="0"/>
                <a:cs typeface="Tahoma" panose="020B0604030504040204" pitchFamily="34" charset="0"/>
              </a:rPr>
              <a:t> – Please check and update the discount rules. Membership upgrade rules also need to be upgraded. For example, membership upgrade rules for riders upgrading from non-riding membership to riding membership. If your club membership fees have changed this year, then you will have to update the subsequent discount rules too. </a:t>
            </a: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Please refer to the Managing Upgrades user guide for any questions relating to upgrades. </a:t>
            </a:r>
          </a:p>
          <a:p>
            <a:pPr fontAlgn="base"/>
            <a:r>
              <a:rPr lang="en-AU" dirty="0">
                <a:solidFill>
                  <a:prstClr val="black"/>
                </a:solidFill>
                <a:ea typeface="Tahoma" panose="020B0604030504040204" pitchFamily="34" charset="0"/>
                <a:cs typeface="Tahoma" panose="020B0604030504040204" pitchFamily="34" charset="0"/>
              </a:rPr>
              <a:t>Link: </a:t>
            </a:r>
            <a:r>
              <a:rPr lang="en-AU" dirty="0">
                <a:solidFill>
                  <a:prstClr val="black"/>
                </a:solidFill>
                <a:ea typeface="Tahoma" panose="020B0604030504040204" pitchFamily="34" charset="0"/>
                <a:cs typeface="Tahoma" panose="020B0604030504040204" pitchFamily="34" charset="0"/>
                <a:hlinkClick r:id="rId2"/>
              </a:rPr>
              <a:t>https://ponyclubaustralia.com.au/wp-content/uploads/2020/06/Defining-Membership-Upgrade-Discounts-PCA.pdf</a:t>
            </a:r>
            <a:r>
              <a:rPr lang="en-AU" dirty="0">
                <a:solidFill>
                  <a:prstClr val="black"/>
                </a:solidFill>
                <a:ea typeface="Tahoma" panose="020B0604030504040204" pitchFamily="34" charset="0"/>
                <a:cs typeface="Tahoma" panose="020B0604030504040204" pitchFamily="34" charset="0"/>
              </a:rPr>
              <a:t> </a:t>
            </a: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If you’re unsure about this, please contact PCA or your state body.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b="1" dirty="0">
                <a:solidFill>
                  <a:prstClr val="black"/>
                </a:solidFill>
                <a:ea typeface="Tahoma" panose="020B0604030504040204" pitchFamily="34" charset="0"/>
                <a:cs typeface="Tahoma" panose="020B0604030504040204" pitchFamily="34" charset="0"/>
              </a:rPr>
              <a:t>Surcharges</a:t>
            </a:r>
            <a:r>
              <a:rPr lang="en-AU" dirty="0">
                <a:solidFill>
                  <a:prstClr val="black"/>
                </a:solidFill>
                <a:ea typeface="Tahoma" panose="020B0604030504040204" pitchFamily="34" charset="0"/>
                <a:cs typeface="Tahoma" panose="020B0604030504040204" pitchFamily="34" charset="0"/>
              </a:rPr>
              <a:t> – Please review if there are any active surcharges for the club or zone. </a:t>
            </a:r>
            <a:br>
              <a:rPr lang="en-AU" dirty="0">
                <a:solidFill>
                  <a:prstClr val="black"/>
                </a:solidFill>
                <a:ea typeface="Tahoma" panose="020B0604030504040204" pitchFamily="34" charset="0"/>
                <a:cs typeface="Tahoma" panose="020B0604030504040204" pitchFamily="34" charset="0"/>
              </a:rPr>
            </a:b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Please click on </a:t>
            </a:r>
            <a:r>
              <a:rPr lang="en-AU" b="1" dirty="0">
                <a:solidFill>
                  <a:prstClr val="black"/>
                </a:solidFill>
                <a:ea typeface="Tahoma" panose="020B0604030504040204" pitchFamily="34" charset="0"/>
                <a:cs typeface="Tahoma" panose="020B0604030504040204" pitchFamily="34" charset="0"/>
              </a:rPr>
              <a:t>save</a:t>
            </a:r>
            <a:r>
              <a:rPr lang="en-AU" dirty="0">
                <a:solidFill>
                  <a:prstClr val="black"/>
                </a:solidFill>
                <a:ea typeface="Tahoma" panose="020B0604030504040204" pitchFamily="34" charset="0"/>
                <a:cs typeface="Tahoma" panose="020B0604030504040204" pitchFamily="34" charset="0"/>
              </a:rPr>
              <a:t> once all the prices and settings have been updated. </a:t>
            </a:r>
          </a:p>
        </p:txBody>
      </p:sp>
      <p:sp>
        <p:nvSpPr>
          <p:cNvPr id="4" name="object 4"/>
          <p:cNvSpPr/>
          <p:nvPr/>
        </p:nvSpPr>
        <p:spPr>
          <a:xfrm>
            <a:off x="242570" y="846237"/>
            <a:ext cx="6934200" cy="82708"/>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 name="Picture 9">
            <a:extLst>
              <a:ext uri="{FF2B5EF4-FFF2-40B4-BE49-F238E27FC236}">
                <a16:creationId xmlns:a16="http://schemas.microsoft.com/office/drawing/2014/main" id="{F2AD30FE-319A-FEA9-F60C-65842090E307}"/>
              </a:ext>
            </a:extLst>
          </p:cNvPr>
          <p:cNvPicPr>
            <a:picLocks noChangeAspect="1"/>
          </p:cNvPicPr>
          <p:nvPr/>
        </p:nvPicPr>
        <p:blipFill rotWithShape="1">
          <a:blip r:embed="rId3"/>
          <a:srcRect l="20625" t="58815" r="23125" b="16305"/>
          <a:stretch/>
        </p:blipFill>
        <p:spPr>
          <a:xfrm>
            <a:off x="1905000" y="5164534"/>
            <a:ext cx="6629400" cy="1649438"/>
          </a:xfrm>
          <a:prstGeom prst="rect">
            <a:avLst/>
          </a:prstGeom>
          <a:effectLst>
            <a:outerShdw blurRad="63500" sx="102000" sy="102000" algn="ctr" rotWithShape="0">
              <a:prstClr val="black">
                <a:alpha val="40000"/>
              </a:prstClr>
            </a:outerShdw>
          </a:effectLst>
        </p:spPr>
      </p:pic>
      <p:pic>
        <p:nvPicPr>
          <p:cNvPr id="12" name="object 5">
            <a:extLst>
              <a:ext uri="{FF2B5EF4-FFF2-40B4-BE49-F238E27FC236}">
                <a16:creationId xmlns:a16="http://schemas.microsoft.com/office/drawing/2014/main" id="{CB6CCC98-59FD-C026-D8F3-0D6DD376C25B}"/>
              </a:ext>
            </a:extLst>
          </p:cNvPr>
          <p:cNvPicPr/>
          <p:nvPr/>
        </p:nvPicPr>
        <p:blipFill>
          <a:blip r:embed="rId4"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Tree>
    <p:extLst>
      <p:ext uri="{BB962C8B-B14F-4D97-AF65-F5344CB8AC3E}">
        <p14:creationId xmlns:p14="http://schemas.microsoft.com/office/powerpoint/2010/main" val="350885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260" y="123017"/>
            <a:ext cx="9315654" cy="689291"/>
          </a:xfrm>
          <a:prstGeom prst="rect">
            <a:avLst/>
          </a:prstGeom>
        </p:spPr>
        <p:txBody>
          <a:bodyPr vert="horz" wrap="square" lIns="0" tIns="12065" rIns="0" bIns="0" rtlCol="0">
            <a:spAutoFit/>
          </a:bodyPr>
          <a:lstStyle/>
          <a:p>
            <a:pPr marL="12700">
              <a:lnSpc>
                <a:spcPct val="100000"/>
              </a:lnSpc>
              <a:spcBef>
                <a:spcPts val="95"/>
              </a:spcBef>
            </a:pPr>
            <a:r>
              <a:rPr lang="en-AU" spc="-275" dirty="0">
                <a:latin typeface="+mj-lt"/>
              </a:rPr>
              <a:t>Updating 2025 Membership Prices</a:t>
            </a:r>
            <a:endParaRPr spc="-150" dirty="0">
              <a:latin typeface="+mj-lt"/>
            </a:endParaRPr>
          </a:p>
        </p:txBody>
      </p:sp>
      <p:sp>
        <p:nvSpPr>
          <p:cNvPr id="3" name="object 3"/>
          <p:cNvSpPr txBox="1"/>
          <p:nvPr/>
        </p:nvSpPr>
        <p:spPr>
          <a:xfrm>
            <a:off x="262607" y="1097413"/>
            <a:ext cx="11228356" cy="4721164"/>
          </a:xfrm>
          <a:prstGeom prst="rect">
            <a:avLst/>
          </a:prstGeom>
        </p:spPr>
        <p:txBody>
          <a:bodyPr vert="horz" wrap="square" lIns="0" tIns="12065" rIns="0" bIns="0" rtlCol="0">
            <a:spAutoFit/>
          </a:bodyPr>
          <a:lstStyle/>
          <a:p>
            <a:pPr fontAlgn="base"/>
            <a:r>
              <a:rPr lang="en-AU" dirty="0">
                <a:solidFill>
                  <a:prstClr val="black"/>
                </a:solidFill>
                <a:ea typeface="Tahoma" panose="020B0604030504040204" pitchFamily="34" charset="0"/>
                <a:cs typeface="Tahoma" panose="020B0604030504040204" pitchFamily="34" charset="0"/>
              </a:rPr>
              <a:t>Once you have clicked on </a:t>
            </a:r>
            <a:r>
              <a:rPr lang="en-AU" b="1" dirty="0">
                <a:solidFill>
                  <a:prstClr val="black"/>
                </a:solidFill>
                <a:ea typeface="Tahoma" panose="020B0604030504040204" pitchFamily="34" charset="0"/>
                <a:cs typeface="Tahoma" panose="020B0604030504040204" pitchFamily="34" charset="0"/>
              </a:rPr>
              <a:t>“Save”</a:t>
            </a:r>
            <a:r>
              <a:rPr lang="en-AU" dirty="0">
                <a:solidFill>
                  <a:prstClr val="black"/>
                </a:solidFill>
                <a:ea typeface="Tahoma" panose="020B0604030504040204" pitchFamily="34" charset="0"/>
                <a:cs typeface="Tahoma" panose="020B0604030504040204" pitchFamily="34" charset="0"/>
              </a:rPr>
              <a:t>. The system will redirect you to the Membership Overview page.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The last thing to do is to make the membership “</a:t>
            </a:r>
            <a:r>
              <a:rPr lang="en-AU" b="1" dirty="0">
                <a:solidFill>
                  <a:prstClr val="black"/>
                </a:solidFill>
                <a:ea typeface="Tahoma" panose="020B0604030504040204" pitchFamily="34" charset="0"/>
                <a:cs typeface="Tahoma" panose="020B0604030504040204" pitchFamily="34" charset="0"/>
              </a:rPr>
              <a:t>Active</a:t>
            </a:r>
            <a:r>
              <a:rPr lang="en-AU" dirty="0">
                <a:solidFill>
                  <a:prstClr val="black"/>
                </a:solidFill>
                <a:ea typeface="Tahoma" panose="020B0604030504040204" pitchFamily="34" charset="0"/>
                <a:cs typeface="Tahoma" panose="020B0604030504040204" pitchFamily="34" charset="0"/>
              </a:rPr>
              <a:t>”. To do this click on the “Dropdown Arrow” and click “Active”. Memberships need to be made active to allow members to purchase memberships. </a:t>
            </a:r>
            <a:br>
              <a:rPr lang="en-AU" dirty="0">
                <a:solidFill>
                  <a:prstClr val="black"/>
                </a:solidFill>
                <a:ea typeface="Tahoma" panose="020B0604030504040204" pitchFamily="34" charset="0"/>
                <a:cs typeface="Tahoma" panose="020B0604030504040204" pitchFamily="34" charset="0"/>
              </a:rPr>
            </a:br>
            <a:br>
              <a:rPr lang="en-AU" dirty="0">
                <a:solidFill>
                  <a:prstClr val="black"/>
                </a:solidFill>
                <a:ea typeface="Tahoma" panose="020B0604030504040204" pitchFamily="34" charset="0"/>
                <a:cs typeface="Tahoma" panose="020B0604030504040204" pitchFamily="34" charset="0"/>
              </a:rPr>
            </a:br>
            <a:r>
              <a:rPr lang="en-AU" dirty="0">
                <a:solidFill>
                  <a:srgbClr val="FF0000"/>
                </a:solidFill>
                <a:ea typeface="Tahoma" panose="020B0604030504040204" pitchFamily="34" charset="0"/>
                <a:cs typeface="Tahoma" panose="020B0604030504040204" pitchFamily="34" charset="0"/>
              </a:rPr>
              <a:t>Please note </a:t>
            </a:r>
            <a:r>
              <a:rPr lang="en-AU" dirty="0">
                <a:solidFill>
                  <a:prstClr val="black"/>
                </a:solidFill>
                <a:ea typeface="Tahoma" panose="020B0604030504040204" pitchFamily="34" charset="0"/>
                <a:cs typeface="Tahoma" panose="020B0604030504040204" pitchFamily="34" charset="0"/>
              </a:rPr>
              <a:t>– 1. Active option and others are in grey font and are </a:t>
            </a:r>
            <a:r>
              <a:rPr lang="en-AU" b="1" dirty="0">
                <a:solidFill>
                  <a:prstClr val="black"/>
                </a:solidFill>
                <a:ea typeface="Tahoma" panose="020B0604030504040204" pitchFamily="34" charset="0"/>
                <a:cs typeface="Tahoma" panose="020B0604030504040204" pitchFamily="34" charset="0"/>
              </a:rPr>
              <a:t>NOT</a:t>
            </a:r>
            <a:r>
              <a:rPr lang="en-AU" dirty="0">
                <a:solidFill>
                  <a:prstClr val="black"/>
                </a:solidFill>
                <a:ea typeface="Tahoma" panose="020B0604030504040204" pitchFamily="34" charset="0"/>
                <a:cs typeface="Tahoma" panose="020B0604030504040204" pitchFamily="34" charset="0"/>
              </a:rPr>
              <a:t> greyed out. </a:t>
            </a: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2. Only after the Blackout Period, members will be able to buy any club membership even if they have activated and set up the membership prices for 2025 at the club level. </a:t>
            </a:r>
            <a:br>
              <a:rPr lang="en-AU" dirty="0">
                <a:solidFill>
                  <a:prstClr val="black"/>
                </a:solidFill>
                <a:ea typeface="Tahoma" panose="020B0604030504040204" pitchFamily="34" charset="0"/>
                <a:cs typeface="Tahoma" panose="020B0604030504040204" pitchFamily="34" charset="0"/>
              </a:rPr>
            </a:br>
            <a:r>
              <a:rPr lang="en-AU" dirty="0">
                <a:solidFill>
                  <a:prstClr val="black"/>
                </a:solidFill>
                <a:ea typeface="Tahoma" panose="020B0604030504040204" pitchFamily="34" charset="0"/>
                <a:cs typeface="Tahoma" panose="020B0604030504040204" pitchFamily="34" charset="0"/>
              </a:rPr>
              <a:t>3. Please also check the “</a:t>
            </a:r>
            <a:r>
              <a:rPr lang="en-AU" b="1" dirty="0">
                <a:solidFill>
                  <a:prstClr val="black"/>
                </a:solidFill>
                <a:ea typeface="Tahoma" panose="020B0604030504040204" pitchFamily="34" charset="0"/>
                <a:cs typeface="Tahoma" panose="020B0604030504040204" pitchFamily="34" charset="0"/>
              </a:rPr>
              <a:t>Instalment setup</a:t>
            </a:r>
            <a:r>
              <a:rPr lang="en-AU" dirty="0">
                <a:solidFill>
                  <a:prstClr val="black"/>
                </a:solidFill>
                <a:ea typeface="Tahoma" panose="020B0604030504040204" pitchFamily="34" charset="0"/>
                <a:cs typeface="Tahoma" panose="020B0604030504040204" pitchFamily="34" charset="0"/>
              </a:rPr>
              <a:t>”. This feature is only available </a:t>
            </a:r>
            <a:r>
              <a:rPr lang="en-AU" b="1" dirty="0">
                <a:solidFill>
                  <a:prstClr val="black"/>
                </a:solidFill>
                <a:ea typeface="Tahoma" panose="020B0604030504040204" pitchFamily="34" charset="0"/>
                <a:cs typeface="Tahoma" panose="020B0604030504040204" pitchFamily="34" charset="0"/>
              </a:rPr>
              <a:t>for </a:t>
            </a:r>
            <a:r>
              <a:rPr lang="en-AU" b="1" dirty="0" err="1">
                <a:solidFill>
                  <a:prstClr val="black"/>
                </a:solidFill>
                <a:ea typeface="Tahoma" panose="020B0604030504040204" pitchFamily="34" charset="0"/>
                <a:cs typeface="Tahoma" panose="020B0604030504040204" pitchFamily="34" charset="0"/>
              </a:rPr>
              <a:t>JustGo</a:t>
            </a:r>
            <a:r>
              <a:rPr lang="en-AU" b="1" dirty="0">
                <a:solidFill>
                  <a:prstClr val="black"/>
                </a:solidFill>
                <a:ea typeface="Tahoma" panose="020B0604030504040204" pitchFamily="34" charset="0"/>
                <a:cs typeface="Tahoma" panose="020B0604030504040204" pitchFamily="34" charset="0"/>
              </a:rPr>
              <a:t> Pro clubs</a:t>
            </a:r>
            <a:r>
              <a:rPr lang="en-AU" dirty="0">
                <a:solidFill>
                  <a:prstClr val="black"/>
                </a:solidFill>
                <a:ea typeface="Tahoma" panose="020B0604030504040204" pitchFamily="34" charset="0"/>
                <a:cs typeface="Tahoma" panose="020B0604030504040204" pitchFamily="34" charset="0"/>
              </a:rPr>
              <a:t>.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Please follow the same process for all the other relevant memberships.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a:p>
            <a:pPr fontAlgn="base"/>
            <a:r>
              <a:rPr lang="en-AU" dirty="0">
                <a:solidFill>
                  <a:prstClr val="black"/>
                </a:solidFill>
                <a:ea typeface="Tahoma" panose="020B0604030504040204" pitchFamily="34" charset="0"/>
                <a:cs typeface="Tahoma" panose="020B0604030504040204" pitchFamily="34" charset="0"/>
              </a:rPr>
              <a:t>We strongly recommend Zones to complete their membership setup for 2025 before the end of the blackout period. This year a lot of zones activated their memberships after the club membership which resulted in the loss of membership fees and club financial members not appearing financial at the zone level. </a:t>
            </a:r>
            <a:r>
              <a:rPr lang="en-AU" b="1" dirty="0">
                <a:solidFill>
                  <a:prstClr val="black"/>
                </a:solidFill>
                <a:ea typeface="Tahoma" panose="020B0604030504040204" pitchFamily="34" charset="0"/>
                <a:cs typeface="Tahoma" panose="020B0604030504040204" pitchFamily="34" charset="0"/>
              </a:rPr>
              <a:t>We strongly encourage clubs to check in with their zones before activating their memberships. </a:t>
            </a:r>
          </a:p>
          <a:p>
            <a:pPr marL="285750" indent="-285750" fontAlgn="base">
              <a:buFont typeface="Arial" panose="020B0604020202020204" pitchFamily="34" charset="0"/>
              <a:buChar char="•"/>
            </a:pPr>
            <a:endParaRPr lang="en-AU" dirty="0">
              <a:solidFill>
                <a:prstClr val="black"/>
              </a:solidFill>
              <a:ea typeface="Tahoma" panose="020B0604030504040204" pitchFamily="34" charset="0"/>
              <a:cs typeface="Tahoma" panose="020B0604030504040204" pitchFamily="34" charset="0"/>
            </a:endParaRPr>
          </a:p>
        </p:txBody>
      </p:sp>
      <p:sp>
        <p:nvSpPr>
          <p:cNvPr id="4" name="object 4"/>
          <p:cNvSpPr/>
          <p:nvPr/>
        </p:nvSpPr>
        <p:spPr>
          <a:xfrm>
            <a:off x="533400" y="825750"/>
            <a:ext cx="7140293" cy="101626"/>
          </a:xfrm>
          <a:custGeom>
            <a:avLst/>
            <a:gdLst/>
            <a:ahLst/>
            <a:cxnLst/>
            <a:rect l="l" t="t" r="r" b="b"/>
            <a:pathLst>
              <a:path w="1551939" h="76200">
                <a:moveTo>
                  <a:pt x="1551432" y="0"/>
                </a:moveTo>
                <a:lnTo>
                  <a:pt x="0" y="0"/>
                </a:lnTo>
                <a:lnTo>
                  <a:pt x="0" y="76200"/>
                </a:lnTo>
                <a:lnTo>
                  <a:pt x="1551432" y="76200"/>
                </a:lnTo>
                <a:lnTo>
                  <a:pt x="1551432" y="0"/>
                </a:lnTo>
                <a:close/>
              </a:path>
            </a:pathLst>
          </a:custGeom>
          <a:solidFill>
            <a:srgbClr val="4CAE4F"/>
          </a:solid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11" name="Rectangle 4">
            <a:extLst>
              <a:ext uri="{FF2B5EF4-FFF2-40B4-BE49-F238E27FC236}">
                <a16:creationId xmlns:a16="http://schemas.microsoft.com/office/drawing/2014/main" id="{999B4318-4C83-6613-C235-42EC1F61899E}"/>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2" name="Picture 11">
            <a:extLst>
              <a:ext uri="{FF2B5EF4-FFF2-40B4-BE49-F238E27FC236}">
                <a16:creationId xmlns:a16="http://schemas.microsoft.com/office/drawing/2014/main" id="{A1DDC6B2-3482-490A-F12B-4B67FCD4F960}"/>
              </a:ext>
            </a:extLst>
          </p:cNvPr>
          <p:cNvPicPr>
            <a:picLocks noChangeAspect="1"/>
          </p:cNvPicPr>
          <p:nvPr/>
        </p:nvPicPr>
        <p:blipFill rotWithShape="1">
          <a:blip r:embed="rId2"/>
          <a:srcRect l="16250" t="70344" r="18125" b="19605"/>
          <a:stretch/>
        </p:blipFill>
        <p:spPr>
          <a:xfrm>
            <a:off x="436122" y="5603458"/>
            <a:ext cx="10881325" cy="937434"/>
          </a:xfrm>
          <a:prstGeom prst="rect">
            <a:avLst/>
          </a:prstGeom>
          <a:effectLst>
            <a:outerShdw blurRad="63500" sx="102000" sy="102000" algn="ctr" rotWithShape="0">
              <a:prstClr val="black">
                <a:alpha val="40000"/>
              </a:prstClr>
            </a:outerShdw>
          </a:effectLst>
        </p:spPr>
      </p:pic>
      <p:pic>
        <p:nvPicPr>
          <p:cNvPr id="13" name="object 5">
            <a:extLst>
              <a:ext uri="{FF2B5EF4-FFF2-40B4-BE49-F238E27FC236}">
                <a16:creationId xmlns:a16="http://schemas.microsoft.com/office/drawing/2014/main" id="{05906102-B857-FC0A-1675-6CC8A7E51A2E}"/>
              </a:ext>
            </a:extLst>
          </p:cNvPr>
          <p:cNvPicPr/>
          <p:nvPr/>
        </p:nvPicPr>
        <p:blipFill>
          <a:blip r:embed="rId3" cstate="print">
            <a:extLst>
              <a:ext uri="{28A0092B-C50C-407E-A947-70E740481C1C}">
                <a14:useLocalDpi xmlns:a14="http://schemas.microsoft.com/office/drawing/2010/main" val="0"/>
              </a:ext>
            </a:extLst>
          </a:blip>
          <a:srcRect/>
          <a:stretch/>
        </p:blipFill>
        <p:spPr>
          <a:xfrm>
            <a:off x="10467340" y="240808"/>
            <a:ext cx="1295400" cy="1143000"/>
          </a:xfrm>
          <a:prstGeom prst="rect">
            <a:avLst/>
          </a:prstGeom>
        </p:spPr>
      </p:pic>
      <p:sp>
        <p:nvSpPr>
          <p:cNvPr id="5" name="Rectangle 4">
            <a:extLst>
              <a:ext uri="{FF2B5EF4-FFF2-40B4-BE49-F238E27FC236}">
                <a16:creationId xmlns:a16="http://schemas.microsoft.com/office/drawing/2014/main" id="{5597BE7E-CE2B-5FFC-72B0-921FDF555B26}"/>
              </a:ext>
            </a:extLst>
          </p:cNvPr>
          <p:cNvSpPr/>
          <p:nvPr/>
        </p:nvSpPr>
        <p:spPr>
          <a:xfrm>
            <a:off x="10287000" y="6229567"/>
            <a:ext cx="657688" cy="195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42580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AE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F3F6C0B0FEE46B14B17547D848031" ma:contentTypeVersion="18" ma:contentTypeDescription="Create a new document." ma:contentTypeScope="" ma:versionID="5edb99f80dcdfc504c35c3c57153a342">
  <xsd:schema xmlns:xsd="http://www.w3.org/2001/XMLSchema" xmlns:xs="http://www.w3.org/2001/XMLSchema" xmlns:p="http://schemas.microsoft.com/office/2006/metadata/properties" xmlns:ns2="cfacabce-c30a-405d-aeb6-cd46caef6ac0" xmlns:ns3="1fa763e0-74b2-4ff1-98c0-f888e0b6c267" targetNamespace="http://schemas.microsoft.com/office/2006/metadata/properties" ma:root="true" ma:fieldsID="bbd941064069c48e8706e8bb96d68675" ns2:_="" ns3:_="">
    <xsd:import namespace="cfacabce-c30a-405d-aeb6-cd46caef6ac0"/>
    <xsd:import namespace="1fa763e0-74b2-4ff1-98c0-f888e0b6c26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abce-c30a-405d-aeb6-cd46caef6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e18768-3cbc-47c3-bc99-774b18265a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a763e0-74b2-4ff1-98c0-f888e0b6c26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efac0e-0343-47e2-a1bf-f8863dc8c8e1}" ma:internalName="TaxCatchAll" ma:showField="CatchAllData" ma:web="1fa763e0-74b2-4ff1-98c0-f888e0b6c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7A8E8C-52C0-4380-88B2-B15ABB365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cabce-c30a-405d-aeb6-cd46caef6ac0"/>
    <ds:schemaRef ds:uri="1fa763e0-74b2-4ff1-98c0-f888e0b6c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BDA784-8A34-4FF8-9624-E7877F843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8399</TotalTime>
  <Words>2265</Words>
  <Application>Microsoft Office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Courier New</vt:lpstr>
      <vt:lpstr>Tahoma</vt:lpstr>
      <vt:lpstr>Office Theme</vt:lpstr>
      <vt:lpstr>PowerPoint Presentation</vt:lpstr>
      <vt:lpstr>2025 Membership Renewal Checklist </vt:lpstr>
      <vt:lpstr>How to update roles in the system?</vt:lpstr>
      <vt:lpstr>How to update roles in the system?</vt:lpstr>
      <vt:lpstr>Updating 2025 Membership Prices</vt:lpstr>
      <vt:lpstr>Updating 2025 Membership Prices</vt:lpstr>
      <vt:lpstr>Updating 2025 Membership Prices</vt:lpstr>
      <vt:lpstr>Updating 2025 Membership Prices</vt:lpstr>
      <vt:lpstr>Updating 2025 Membership Prices</vt:lpstr>
      <vt:lpstr>Updating 2025 Membership Prices</vt:lpstr>
      <vt:lpstr>Additional Member Approval Restrictions</vt:lpstr>
      <vt:lpstr>Additional Member Approval Restrictions</vt:lpstr>
      <vt:lpstr>How to reset the permissions/approvals</vt:lpstr>
      <vt:lpstr>Instalment Setup (JustGo Pro) </vt:lpstr>
      <vt:lpstr>Instalment Setup (JustGo Pro) </vt:lpstr>
      <vt:lpstr>Updating Family Membership Prices</vt:lpstr>
      <vt:lpstr>14 Months Membership </vt:lpstr>
      <vt:lpstr>JustGo Pro </vt:lpstr>
      <vt:lpstr>How to add life members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Profile</dc:title>
  <dc:creator>Owain Fitzsimmons</dc:creator>
  <cp:lastModifiedBy>Vanessa</cp:lastModifiedBy>
  <cp:revision>92</cp:revision>
  <dcterms:created xsi:type="dcterms:W3CDTF">2022-11-14T07:46:58Z</dcterms:created>
  <dcterms:modified xsi:type="dcterms:W3CDTF">2024-11-07T08:59:58Z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Microsoft® PowerPoint® 2016</vt:lpwstr>
  </property>
  <property fmtid="{D5CDD505-2E9C-101B-9397-08002B2CF9AE}" pid="4" name="LastSaved">
    <vt:filetime>2022-11-14T00:00:00Z</vt:filetime>
  </property>
</Properties>
</file>