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3" r:id="rId7"/>
    <p:sldId id="261" r:id="rId8"/>
    <p:sldId id="262" r:id="rId9"/>
    <p:sldId id="264" r:id="rId10"/>
    <p:sldId id="266" r:id="rId11"/>
    <p:sldId id="265" r:id="rId12"/>
    <p:sldId id="267" r:id="rId13"/>
    <p:sldId id="269" r:id="rId14"/>
    <p:sldId id="268" r:id="rId15"/>
    <p:sldId id="271"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6/22/2023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6/22/2023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13EE-F811-4E21-8F07-09359AE19497}"/>
              </a:ext>
            </a:extLst>
          </p:cNvPr>
          <p:cNvSpPr>
            <a:spLocks noGrp="1"/>
          </p:cNvSpPr>
          <p:nvPr>
            <p:ph type="ctrTitle"/>
          </p:nvPr>
        </p:nvSpPr>
        <p:spPr>
          <a:xfrm>
            <a:off x="1109980" y="457200"/>
            <a:ext cx="9966960" cy="2794000"/>
          </a:xfrm>
        </p:spPr>
        <p:txBody>
          <a:bodyPr>
            <a:normAutofit/>
          </a:bodyPr>
          <a:lstStyle/>
          <a:p>
            <a:r>
              <a:rPr lang="en-AU" sz="5400" dirty="0"/>
              <a:t>Pony club mounted games line stewarding demystified</a:t>
            </a:r>
          </a:p>
        </p:txBody>
      </p:sp>
      <p:sp>
        <p:nvSpPr>
          <p:cNvPr id="3" name="Subtitle 2">
            <a:extLst>
              <a:ext uri="{FF2B5EF4-FFF2-40B4-BE49-F238E27FC236}">
                <a16:creationId xmlns:a16="http://schemas.microsoft.com/office/drawing/2014/main" id="{4901D7A6-1E76-40B5-B3CB-D4D760B8C262}"/>
              </a:ext>
            </a:extLst>
          </p:cNvPr>
          <p:cNvSpPr>
            <a:spLocks noGrp="1"/>
          </p:cNvSpPr>
          <p:nvPr>
            <p:ph type="subTitle" idx="1"/>
          </p:nvPr>
        </p:nvSpPr>
        <p:spPr>
          <a:xfrm>
            <a:off x="1709530" y="3869635"/>
            <a:ext cx="8767860" cy="431778"/>
          </a:xfrm>
        </p:spPr>
        <p:txBody>
          <a:bodyPr/>
          <a:lstStyle/>
          <a:p>
            <a:r>
              <a:rPr lang="en-AU" dirty="0"/>
              <a:t>A SIMPLE GUIDE TO LINE STEWARDING AT PONY CLUB EVENTS</a:t>
            </a:r>
          </a:p>
        </p:txBody>
      </p:sp>
      <p:pic>
        <p:nvPicPr>
          <p:cNvPr id="5" name="Picture 4">
            <a:extLst>
              <a:ext uri="{FF2B5EF4-FFF2-40B4-BE49-F238E27FC236}">
                <a16:creationId xmlns:a16="http://schemas.microsoft.com/office/drawing/2014/main" id="{197842EB-79FE-429C-83E7-CF25E3AD5D5F}"/>
              </a:ext>
            </a:extLst>
          </p:cNvPr>
          <p:cNvPicPr>
            <a:picLocks noChangeAspect="1"/>
          </p:cNvPicPr>
          <p:nvPr/>
        </p:nvPicPr>
        <p:blipFill>
          <a:blip r:embed="rId2"/>
          <a:stretch>
            <a:fillRect/>
          </a:stretch>
        </p:blipFill>
        <p:spPr>
          <a:xfrm>
            <a:off x="4236098" y="4297228"/>
            <a:ext cx="3778638" cy="2103572"/>
          </a:xfrm>
          <a:prstGeom prst="rect">
            <a:avLst/>
          </a:prstGeom>
        </p:spPr>
      </p:pic>
    </p:spTree>
    <p:extLst>
      <p:ext uri="{BB962C8B-B14F-4D97-AF65-F5344CB8AC3E}">
        <p14:creationId xmlns:p14="http://schemas.microsoft.com/office/powerpoint/2010/main" val="3801782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421-2DF6-4C84-9E1F-DD7F58EE754A}"/>
              </a:ext>
            </a:extLst>
          </p:cNvPr>
          <p:cNvSpPr>
            <a:spLocks noGrp="1"/>
          </p:cNvSpPr>
          <p:nvPr>
            <p:ph type="title"/>
          </p:nvPr>
        </p:nvSpPr>
        <p:spPr/>
        <p:txBody>
          <a:bodyPr/>
          <a:lstStyle/>
          <a:p>
            <a:pPr algn="ctr"/>
            <a:r>
              <a:rPr lang="en-AU" dirty="0"/>
              <a:t>WHAT SHOULD YOU WATCH OUT FOR– 2023 RACE SPECIFIC  RULES</a:t>
            </a:r>
          </a:p>
        </p:txBody>
      </p:sp>
      <p:sp>
        <p:nvSpPr>
          <p:cNvPr id="3" name="Content Placeholder 2">
            <a:extLst>
              <a:ext uri="{FF2B5EF4-FFF2-40B4-BE49-F238E27FC236}">
                <a16:creationId xmlns:a16="http://schemas.microsoft.com/office/drawing/2014/main" id="{58A4D579-5EB2-47D3-A5AF-D33ED5770C0D}"/>
              </a:ext>
            </a:extLst>
          </p:cNvPr>
          <p:cNvSpPr>
            <a:spLocks noGrp="1"/>
          </p:cNvSpPr>
          <p:nvPr>
            <p:ph idx="1"/>
          </p:nvPr>
        </p:nvSpPr>
        <p:spPr/>
        <p:txBody>
          <a:bodyPr>
            <a:normAutofit fontScale="85000" lnSpcReduction="10000"/>
          </a:bodyPr>
          <a:lstStyle/>
          <a:p>
            <a:r>
              <a:rPr lang="en-AU" b="1" dirty="0"/>
              <a:t>Bottle Race</a:t>
            </a:r>
          </a:p>
          <a:p>
            <a:pPr lvl="1"/>
            <a:r>
              <a:rPr lang="en-AU" dirty="0"/>
              <a:t>Bottles replaced correctly on drums if dropped</a:t>
            </a:r>
          </a:p>
          <a:p>
            <a:pPr lvl="1"/>
            <a:endParaRPr lang="en-AU" dirty="0"/>
          </a:p>
          <a:p>
            <a:r>
              <a:rPr lang="en-AU" b="1" dirty="0"/>
              <a:t>Litter Race</a:t>
            </a:r>
          </a:p>
          <a:p>
            <a:pPr lvl="1"/>
            <a:r>
              <a:rPr lang="en-AU" dirty="0"/>
              <a:t>Litter to be picked up mounted/ not touched by the hands</a:t>
            </a:r>
          </a:p>
          <a:p>
            <a:pPr lvl="1"/>
            <a:r>
              <a:rPr lang="en-AU" dirty="0"/>
              <a:t>If Litter jammed on stick rider may use hand to loosen it</a:t>
            </a:r>
          </a:p>
          <a:p>
            <a:pPr lvl="1"/>
            <a:r>
              <a:rPr lang="en-AU" dirty="0"/>
              <a:t>If piece of litter that rider is trying to pick up passes over line into playing field they must pick up that piece</a:t>
            </a:r>
          </a:p>
          <a:p>
            <a:pPr lvl="1"/>
            <a:r>
              <a:rPr lang="en-AU" dirty="0"/>
              <a:t>If litter is dropped off stick, rider must pick it up mounted with the stick</a:t>
            </a:r>
          </a:p>
          <a:p>
            <a:pPr lvl="1"/>
            <a:r>
              <a:rPr lang="en-AU" dirty="0"/>
              <a:t>If litter is dropped out when or after attempting to place in bin, it may be picked up and put in bin dismounted with the stick</a:t>
            </a:r>
          </a:p>
          <a:p>
            <a:pPr lvl="1"/>
            <a:r>
              <a:rPr lang="en-AU" dirty="0"/>
              <a:t>If bin is knocked over and litter falls out, rider may put the litter back in with their hands dismounted.</a:t>
            </a:r>
          </a:p>
          <a:p>
            <a:pPr lvl="1"/>
            <a:r>
              <a:rPr lang="en-AU" dirty="0"/>
              <a:t>If litter stick is broken, rider may continue to use broken stick to pick up litter.</a:t>
            </a:r>
          </a:p>
          <a:p>
            <a:pPr lvl="1"/>
            <a:r>
              <a:rPr lang="en-AU" dirty="0"/>
              <a:t>Watch out for interference in other lanes if riders attempting to pick up litter out of their lane</a:t>
            </a:r>
          </a:p>
          <a:p>
            <a:pPr lvl="1"/>
            <a:endParaRPr lang="en-AU" dirty="0"/>
          </a:p>
          <a:p>
            <a:pPr lvl="1"/>
            <a:endParaRPr lang="en-AU" dirty="0"/>
          </a:p>
          <a:p>
            <a:endParaRPr lang="en-AU" dirty="0"/>
          </a:p>
          <a:p>
            <a:endParaRPr lang="en-AU" dirty="0"/>
          </a:p>
        </p:txBody>
      </p:sp>
      <p:pic>
        <p:nvPicPr>
          <p:cNvPr id="5" name="Picture 4">
            <a:extLst>
              <a:ext uri="{FF2B5EF4-FFF2-40B4-BE49-F238E27FC236}">
                <a16:creationId xmlns:a16="http://schemas.microsoft.com/office/drawing/2014/main" id="{01B75280-FFC7-46DD-87B3-674FE5A59BCA}"/>
              </a:ext>
            </a:extLst>
          </p:cNvPr>
          <p:cNvPicPr>
            <a:picLocks noChangeAspect="1"/>
          </p:cNvPicPr>
          <p:nvPr/>
        </p:nvPicPr>
        <p:blipFill>
          <a:blip r:embed="rId2"/>
          <a:stretch>
            <a:fillRect/>
          </a:stretch>
        </p:blipFill>
        <p:spPr>
          <a:xfrm>
            <a:off x="8588187" y="1766716"/>
            <a:ext cx="2156835" cy="1745181"/>
          </a:xfrm>
          <a:prstGeom prst="rect">
            <a:avLst/>
          </a:prstGeom>
        </p:spPr>
      </p:pic>
    </p:spTree>
    <p:extLst>
      <p:ext uri="{BB962C8B-B14F-4D97-AF65-F5344CB8AC3E}">
        <p14:creationId xmlns:p14="http://schemas.microsoft.com/office/powerpoint/2010/main" val="386723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421-2DF6-4C84-9E1F-DD7F58EE754A}"/>
              </a:ext>
            </a:extLst>
          </p:cNvPr>
          <p:cNvSpPr>
            <a:spLocks noGrp="1"/>
          </p:cNvSpPr>
          <p:nvPr>
            <p:ph type="title"/>
          </p:nvPr>
        </p:nvSpPr>
        <p:spPr/>
        <p:txBody>
          <a:bodyPr/>
          <a:lstStyle/>
          <a:p>
            <a:pPr algn="ctr"/>
            <a:r>
              <a:rPr lang="en-AU" dirty="0"/>
              <a:t>WHAT SHOULD YOU WATCH OUT FOR– 2023 RACE SPECIFIC  RULES</a:t>
            </a:r>
          </a:p>
        </p:txBody>
      </p:sp>
      <p:sp>
        <p:nvSpPr>
          <p:cNvPr id="3" name="Content Placeholder 2">
            <a:extLst>
              <a:ext uri="{FF2B5EF4-FFF2-40B4-BE49-F238E27FC236}">
                <a16:creationId xmlns:a16="http://schemas.microsoft.com/office/drawing/2014/main" id="{58A4D579-5EB2-47D3-A5AF-D33ED5770C0D}"/>
              </a:ext>
            </a:extLst>
          </p:cNvPr>
          <p:cNvSpPr>
            <a:spLocks noGrp="1"/>
          </p:cNvSpPr>
          <p:nvPr>
            <p:ph idx="1"/>
          </p:nvPr>
        </p:nvSpPr>
        <p:spPr/>
        <p:txBody>
          <a:bodyPr>
            <a:normAutofit/>
          </a:bodyPr>
          <a:lstStyle/>
          <a:p>
            <a:r>
              <a:rPr lang="en-AU" b="1" dirty="0"/>
              <a:t>Five Flag Race</a:t>
            </a:r>
          </a:p>
          <a:p>
            <a:pPr lvl="1"/>
            <a:r>
              <a:rPr lang="en-AU" dirty="0"/>
              <a:t>If a flag holder is knocked over, rider must put it up again with all remaining flags in it</a:t>
            </a:r>
          </a:p>
          <a:p>
            <a:pPr lvl="1"/>
            <a:r>
              <a:rPr lang="en-AU" dirty="0"/>
              <a:t>If a rider picks up more than 1 flag, they must put excess flags back in holder before continuing – may do this dismounted</a:t>
            </a:r>
          </a:p>
          <a:p>
            <a:pPr lvl="1"/>
            <a:r>
              <a:rPr lang="en-AU" dirty="0"/>
              <a:t>If flag comes off the stick, rider can continue with just the stick</a:t>
            </a:r>
          </a:p>
          <a:p>
            <a:pPr lvl="1"/>
            <a:r>
              <a:rPr lang="en-AU" dirty="0"/>
              <a:t>Flags can be placed in cone either way up</a:t>
            </a:r>
          </a:p>
          <a:p>
            <a:pPr lvl="1"/>
            <a:endParaRPr lang="en-AU" dirty="0"/>
          </a:p>
          <a:p>
            <a:r>
              <a:rPr lang="en-AU" b="1" dirty="0"/>
              <a:t>Pony Club Pole Race</a:t>
            </a:r>
          </a:p>
          <a:p>
            <a:pPr lvl="1"/>
            <a:r>
              <a:rPr lang="en-AU" dirty="0"/>
              <a:t>Letters must be placed on pole in correct order to spell PONYCLUB with top to bottom</a:t>
            </a:r>
          </a:p>
          <a:p>
            <a:pPr lvl="1"/>
            <a:r>
              <a:rPr lang="en-AU" dirty="0"/>
              <a:t>Letters must be right way up</a:t>
            </a:r>
          </a:p>
          <a:p>
            <a:pPr marL="45720" indent="0">
              <a:buNone/>
            </a:pPr>
            <a:endParaRPr lang="en-AU" dirty="0"/>
          </a:p>
          <a:p>
            <a:endParaRPr lang="en-AU" dirty="0"/>
          </a:p>
        </p:txBody>
      </p:sp>
    </p:spTree>
    <p:extLst>
      <p:ext uri="{BB962C8B-B14F-4D97-AF65-F5344CB8AC3E}">
        <p14:creationId xmlns:p14="http://schemas.microsoft.com/office/powerpoint/2010/main" val="377628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421-2DF6-4C84-9E1F-DD7F58EE754A}"/>
              </a:ext>
            </a:extLst>
          </p:cNvPr>
          <p:cNvSpPr>
            <a:spLocks noGrp="1"/>
          </p:cNvSpPr>
          <p:nvPr>
            <p:ph type="title"/>
          </p:nvPr>
        </p:nvSpPr>
        <p:spPr/>
        <p:txBody>
          <a:bodyPr/>
          <a:lstStyle/>
          <a:p>
            <a:pPr algn="ctr"/>
            <a:r>
              <a:rPr lang="en-AU" dirty="0"/>
              <a:t>WHAT SHOULD YOU WATCH OUT FOR– 2023 RACE SPECIFIC  RULES</a:t>
            </a:r>
          </a:p>
        </p:txBody>
      </p:sp>
      <p:sp>
        <p:nvSpPr>
          <p:cNvPr id="3" name="Content Placeholder 2">
            <a:extLst>
              <a:ext uri="{FF2B5EF4-FFF2-40B4-BE49-F238E27FC236}">
                <a16:creationId xmlns:a16="http://schemas.microsoft.com/office/drawing/2014/main" id="{58A4D579-5EB2-47D3-A5AF-D33ED5770C0D}"/>
              </a:ext>
            </a:extLst>
          </p:cNvPr>
          <p:cNvSpPr>
            <a:spLocks noGrp="1"/>
          </p:cNvSpPr>
          <p:nvPr>
            <p:ph idx="1"/>
          </p:nvPr>
        </p:nvSpPr>
        <p:spPr/>
        <p:txBody>
          <a:bodyPr>
            <a:normAutofit fontScale="92500" lnSpcReduction="20000"/>
          </a:bodyPr>
          <a:lstStyle/>
          <a:p>
            <a:r>
              <a:rPr lang="en-AU" b="1" dirty="0"/>
              <a:t>Tyre Race</a:t>
            </a:r>
          </a:p>
          <a:p>
            <a:pPr lvl="1"/>
            <a:r>
              <a:rPr lang="en-AU" dirty="0"/>
              <a:t>At each changeover the next pony must remain behind the line until both previous ponies have crossed the line</a:t>
            </a:r>
          </a:p>
          <a:p>
            <a:pPr lvl="1"/>
            <a:r>
              <a:rPr lang="en-AU" dirty="0"/>
              <a:t>The rider who is holding the pony must have hold of the reins of the other pony before the other rider can let go of the reins and get through the tyre</a:t>
            </a:r>
          </a:p>
          <a:p>
            <a:pPr lvl="1"/>
            <a:r>
              <a:rPr lang="en-AU" dirty="0"/>
              <a:t>Riders must not run while getting through the tyre</a:t>
            </a:r>
          </a:p>
          <a:p>
            <a:pPr lvl="1"/>
            <a:r>
              <a:rPr lang="en-AU" dirty="0"/>
              <a:t>If a pony runs away it must be bought back to where it ran away from to resume the race</a:t>
            </a:r>
          </a:p>
          <a:p>
            <a:pPr lvl="1"/>
            <a:r>
              <a:rPr lang="en-AU" dirty="0"/>
              <a:t>Watch out for interference with other riders/lanes especially if a pony gets loose.</a:t>
            </a:r>
          </a:p>
          <a:p>
            <a:pPr lvl="1"/>
            <a:endParaRPr lang="en-AU" dirty="0"/>
          </a:p>
          <a:p>
            <a:r>
              <a:rPr lang="en-AU" b="1" dirty="0"/>
              <a:t>Ball and Bucket Race</a:t>
            </a:r>
          </a:p>
          <a:p>
            <a:pPr lvl="1"/>
            <a:r>
              <a:rPr lang="en-AU" dirty="0"/>
              <a:t>If the bucket is knocked over at any time, it must be stood up and any balls replaced back in it before proceeding.  This can be done mounted or dismounted.</a:t>
            </a:r>
          </a:p>
          <a:p>
            <a:pPr lvl="1"/>
            <a:r>
              <a:rPr lang="en-AU" dirty="0"/>
              <a:t>If ball bounces out of bucket it must be picked up and put into bucket – can be done mounted or dismounted if attempt has been made to put it in.</a:t>
            </a:r>
          </a:p>
          <a:p>
            <a:pPr lvl="1"/>
            <a:r>
              <a:rPr lang="en-AU" dirty="0"/>
              <a:t>Last rider must drop last ball into bucked on way home</a:t>
            </a:r>
          </a:p>
        </p:txBody>
      </p:sp>
    </p:spTree>
    <p:extLst>
      <p:ext uri="{BB962C8B-B14F-4D97-AF65-F5344CB8AC3E}">
        <p14:creationId xmlns:p14="http://schemas.microsoft.com/office/powerpoint/2010/main" val="764214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421-2DF6-4C84-9E1F-DD7F58EE754A}"/>
              </a:ext>
            </a:extLst>
          </p:cNvPr>
          <p:cNvSpPr>
            <a:spLocks noGrp="1"/>
          </p:cNvSpPr>
          <p:nvPr>
            <p:ph type="title"/>
          </p:nvPr>
        </p:nvSpPr>
        <p:spPr/>
        <p:txBody>
          <a:bodyPr/>
          <a:lstStyle/>
          <a:p>
            <a:pPr algn="ctr"/>
            <a:r>
              <a:rPr lang="en-AU" dirty="0"/>
              <a:t>WHAT SHOULD YOU WATCH OUT FOR– 2023 RACE SPECIFIC  RULES</a:t>
            </a:r>
          </a:p>
        </p:txBody>
      </p:sp>
      <p:sp>
        <p:nvSpPr>
          <p:cNvPr id="3" name="Content Placeholder 2">
            <a:extLst>
              <a:ext uri="{FF2B5EF4-FFF2-40B4-BE49-F238E27FC236}">
                <a16:creationId xmlns:a16="http://schemas.microsoft.com/office/drawing/2014/main" id="{58A4D579-5EB2-47D3-A5AF-D33ED5770C0D}"/>
              </a:ext>
            </a:extLst>
          </p:cNvPr>
          <p:cNvSpPr>
            <a:spLocks noGrp="1"/>
          </p:cNvSpPr>
          <p:nvPr>
            <p:ph idx="1"/>
          </p:nvPr>
        </p:nvSpPr>
        <p:spPr/>
        <p:txBody>
          <a:bodyPr>
            <a:normAutofit fontScale="92500" lnSpcReduction="20000"/>
          </a:bodyPr>
          <a:lstStyle/>
          <a:p>
            <a:r>
              <a:rPr lang="en-AU" b="1" dirty="0"/>
              <a:t>Pony Express Race</a:t>
            </a:r>
          </a:p>
          <a:p>
            <a:pPr lvl="1"/>
            <a:r>
              <a:rPr lang="en-AU" dirty="0"/>
              <a:t>Rider must not dismount till after the 2</a:t>
            </a:r>
            <a:r>
              <a:rPr lang="en-AU" baseline="30000" dirty="0"/>
              <a:t>nd</a:t>
            </a:r>
            <a:r>
              <a:rPr lang="en-AU" dirty="0"/>
              <a:t> bending pole</a:t>
            </a:r>
          </a:p>
          <a:p>
            <a:pPr lvl="1"/>
            <a:r>
              <a:rPr lang="en-AU" dirty="0"/>
              <a:t>Mail must be in sack before rider mounts</a:t>
            </a:r>
          </a:p>
          <a:p>
            <a:pPr lvl="1"/>
            <a:r>
              <a:rPr lang="en-AU" dirty="0"/>
              <a:t>Rider must remount before the 3</a:t>
            </a:r>
            <a:r>
              <a:rPr lang="en-AU" baseline="30000" dirty="0"/>
              <a:t>rd</a:t>
            </a:r>
            <a:r>
              <a:rPr lang="en-AU" dirty="0"/>
              <a:t> bending pole</a:t>
            </a:r>
            <a:endParaRPr lang="en-AU" b="1" dirty="0"/>
          </a:p>
          <a:p>
            <a:pPr lvl="1"/>
            <a:r>
              <a:rPr lang="en-AU" dirty="0"/>
              <a:t>Riders must continue the same weave between poles after remounting</a:t>
            </a:r>
          </a:p>
          <a:p>
            <a:pPr lvl="1"/>
            <a:r>
              <a:rPr lang="en-AU" dirty="0"/>
              <a:t>Make sure no mail drops out of the sack during the race</a:t>
            </a:r>
          </a:p>
          <a:p>
            <a:pPr lvl="1"/>
            <a:endParaRPr lang="en-AU" dirty="0"/>
          </a:p>
          <a:p>
            <a:r>
              <a:rPr lang="en-AU" b="1" dirty="0"/>
              <a:t>Rope Race</a:t>
            </a:r>
          </a:p>
          <a:p>
            <a:pPr lvl="1"/>
            <a:r>
              <a:rPr lang="en-AU" dirty="0"/>
              <a:t>Riders must bend on same side of poles keeping hold of the rope</a:t>
            </a:r>
          </a:p>
          <a:p>
            <a:pPr lvl="1"/>
            <a:r>
              <a:rPr lang="en-AU" dirty="0"/>
              <a:t>If a rider lets go of 1 end of the rope both riders must go back to where it happened and resume with both holding the rope</a:t>
            </a:r>
          </a:p>
          <a:p>
            <a:pPr lvl="1"/>
            <a:r>
              <a:rPr lang="en-AU" dirty="0"/>
              <a:t>Rope must not be knotted or looped</a:t>
            </a:r>
          </a:p>
          <a:p>
            <a:pPr lvl="1"/>
            <a:r>
              <a:rPr lang="en-AU" dirty="0"/>
              <a:t>Poles knocked down may be replaced by either rider</a:t>
            </a:r>
          </a:p>
          <a:p>
            <a:endParaRPr lang="en-AU" dirty="0"/>
          </a:p>
          <a:p>
            <a:endParaRPr lang="en-AU" dirty="0"/>
          </a:p>
          <a:p>
            <a:endParaRPr lang="en-AU" dirty="0"/>
          </a:p>
        </p:txBody>
      </p:sp>
    </p:spTree>
    <p:extLst>
      <p:ext uri="{BB962C8B-B14F-4D97-AF65-F5344CB8AC3E}">
        <p14:creationId xmlns:p14="http://schemas.microsoft.com/office/powerpoint/2010/main" val="289111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421-2DF6-4C84-9E1F-DD7F58EE754A}"/>
              </a:ext>
            </a:extLst>
          </p:cNvPr>
          <p:cNvSpPr>
            <a:spLocks noGrp="1"/>
          </p:cNvSpPr>
          <p:nvPr>
            <p:ph type="title"/>
          </p:nvPr>
        </p:nvSpPr>
        <p:spPr/>
        <p:txBody>
          <a:bodyPr/>
          <a:lstStyle/>
          <a:p>
            <a:pPr algn="ctr"/>
            <a:r>
              <a:rPr lang="en-AU" dirty="0"/>
              <a:t>WHAT SHOULD YOU WATCH OUT FOR– 2023 RACE SPECIFIC  RULES</a:t>
            </a:r>
          </a:p>
        </p:txBody>
      </p:sp>
      <p:sp>
        <p:nvSpPr>
          <p:cNvPr id="3" name="Content Placeholder 2">
            <a:extLst>
              <a:ext uri="{FF2B5EF4-FFF2-40B4-BE49-F238E27FC236}">
                <a16:creationId xmlns:a16="http://schemas.microsoft.com/office/drawing/2014/main" id="{58A4D579-5EB2-47D3-A5AF-D33ED5770C0D}"/>
              </a:ext>
            </a:extLst>
          </p:cNvPr>
          <p:cNvSpPr>
            <a:spLocks noGrp="1"/>
          </p:cNvSpPr>
          <p:nvPr>
            <p:ph idx="1"/>
          </p:nvPr>
        </p:nvSpPr>
        <p:spPr/>
        <p:txBody>
          <a:bodyPr>
            <a:normAutofit/>
          </a:bodyPr>
          <a:lstStyle/>
          <a:p>
            <a:r>
              <a:rPr lang="en-AU" b="1" dirty="0"/>
              <a:t>Stepping Stone Dash</a:t>
            </a:r>
          </a:p>
          <a:p>
            <a:pPr lvl="1"/>
            <a:r>
              <a:rPr lang="en-AU" dirty="0"/>
              <a:t>Riders must dismount, step onto the ground,  step on each stepping stone and then onto the ground leading their pony before remounting</a:t>
            </a:r>
          </a:p>
          <a:p>
            <a:pPr lvl="1"/>
            <a:r>
              <a:rPr lang="en-AU" dirty="0"/>
              <a:t>If a rider or pony knock over a stepping stone or the rider treads on the ground while crossing the stones, they must reset the fallen stone/s and return to cross all of the stones again in either direction</a:t>
            </a:r>
          </a:p>
          <a:p>
            <a:pPr lvl="1"/>
            <a:r>
              <a:rPr lang="en-AU" dirty="0"/>
              <a:t>If the rider or pony knocks a stone AFTER crossing the stones, the rider just needs to reset the stone/s before continuing</a:t>
            </a:r>
          </a:p>
          <a:p>
            <a:pPr lvl="1"/>
            <a:r>
              <a:rPr lang="en-AU" dirty="0"/>
              <a:t>Riders must lead their pony with the nearest rein WITHOUT </a:t>
            </a:r>
          </a:p>
          <a:p>
            <a:pPr marL="274320" lvl="1" indent="0">
              <a:buNone/>
            </a:pPr>
            <a:r>
              <a:rPr lang="en-AU" dirty="0"/>
              <a:t>    leaning on the pony. </a:t>
            </a:r>
          </a:p>
          <a:p>
            <a:pPr lvl="1"/>
            <a:r>
              <a:rPr lang="en-AU" dirty="0"/>
              <a:t>Reins must remain over the neck of the pony</a:t>
            </a:r>
          </a:p>
          <a:p>
            <a:pPr marL="45720" indent="0">
              <a:buNone/>
            </a:pPr>
            <a:endParaRPr lang="en-AU" dirty="0"/>
          </a:p>
          <a:p>
            <a:endParaRPr lang="en-AU" dirty="0"/>
          </a:p>
          <a:p>
            <a:endParaRPr lang="en-AU" dirty="0"/>
          </a:p>
        </p:txBody>
      </p:sp>
      <p:pic>
        <p:nvPicPr>
          <p:cNvPr id="7" name="Picture 6">
            <a:extLst>
              <a:ext uri="{FF2B5EF4-FFF2-40B4-BE49-F238E27FC236}">
                <a16:creationId xmlns:a16="http://schemas.microsoft.com/office/drawing/2014/main" id="{82AED15F-64A0-40BC-ADA2-E7B59417432A}"/>
              </a:ext>
            </a:extLst>
          </p:cNvPr>
          <p:cNvPicPr>
            <a:picLocks noChangeAspect="1"/>
          </p:cNvPicPr>
          <p:nvPr/>
        </p:nvPicPr>
        <p:blipFill>
          <a:blip r:embed="rId2"/>
          <a:stretch>
            <a:fillRect/>
          </a:stretch>
        </p:blipFill>
        <p:spPr>
          <a:xfrm>
            <a:off x="7971519" y="4279259"/>
            <a:ext cx="3645094" cy="2212274"/>
          </a:xfrm>
          <a:prstGeom prst="rect">
            <a:avLst/>
          </a:prstGeom>
        </p:spPr>
      </p:pic>
    </p:spTree>
    <p:extLst>
      <p:ext uri="{BB962C8B-B14F-4D97-AF65-F5344CB8AC3E}">
        <p14:creationId xmlns:p14="http://schemas.microsoft.com/office/powerpoint/2010/main" val="35605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421-2DF6-4C84-9E1F-DD7F58EE754A}"/>
              </a:ext>
            </a:extLst>
          </p:cNvPr>
          <p:cNvSpPr>
            <a:spLocks noGrp="1"/>
          </p:cNvSpPr>
          <p:nvPr>
            <p:ph type="title"/>
          </p:nvPr>
        </p:nvSpPr>
        <p:spPr/>
        <p:txBody>
          <a:bodyPr/>
          <a:lstStyle/>
          <a:p>
            <a:pPr algn="ctr"/>
            <a:r>
              <a:rPr lang="en-AU" dirty="0"/>
              <a:t>WHAT SHOULD YOU WATCH OUT FOR– 2023 RACE SPECIFIC  RULES</a:t>
            </a:r>
          </a:p>
        </p:txBody>
      </p:sp>
      <p:sp>
        <p:nvSpPr>
          <p:cNvPr id="3" name="Content Placeholder 2">
            <a:extLst>
              <a:ext uri="{FF2B5EF4-FFF2-40B4-BE49-F238E27FC236}">
                <a16:creationId xmlns:a16="http://schemas.microsoft.com/office/drawing/2014/main" id="{58A4D579-5EB2-47D3-A5AF-D33ED5770C0D}"/>
              </a:ext>
            </a:extLst>
          </p:cNvPr>
          <p:cNvSpPr>
            <a:spLocks noGrp="1"/>
          </p:cNvSpPr>
          <p:nvPr>
            <p:ph idx="1"/>
          </p:nvPr>
        </p:nvSpPr>
        <p:spPr/>
        <p:txBody>
          <a:bodyPr>
            <a:normAutofit/>
          </a:bodyPr>
          <a:lstStyle/>
          <a:p>
            <a:r>
              <a:rPr lang="en-AU" b="1" dirty="0"/>
              <a:t>Sharp Shooters</a:t>
            </a:r>
          </a:p>
          <a:p>
            <a:pPr lvl="1"/>
            <a:r>
              <a:rPr lang="en-AU" dirty="0"/>
              <a:t>Rider 2 must mount before crossing start line</a:t>
            </a:r>
          </a:p>
          <a:p>
            <a:pPr lvl="1"/>
            <a:r>
              <a:rPr lang="en-AU" dirty="0"/>
              <a:t>Rider 1 leads pony across centre line</a:t>
            </a:r>
          </a:p>
          <a:p>
            <a:pPr lvl="1"/>
            <a:r>
              <a:rPr lang="en-AU" dirty="0"/>
              <a:t>Rider 2 must throw ball into net from behind changeover line</a:t>
            </a:r>
          </a:p>
          <a:p>
            <a:pPr lvl="1"/>
            <a:r>
              <a:rPr lang="en-AU" dirty="0"/>
              <a:t>Rider 1 must mount before re-crossing centre line</a:t>
            </a:r>
          </a:p>
          <a:p>
            <a:pPr lvl="1"/>
            <a:r>
              <a:rPr lang="en-AU" dirty="0"/>
              <a:t>Same rules apply for riders 3 and 4</a:t>
            </a:r>
          </a:p>
          <a:p>
            <a:pPr lvl="1"/>
            <a:r>
              <a:rPr lang="en-AU" dirty="0"/>
              <a:t>If team runs out of balls team member runs forward with the bucket to collect them and then continue the race from behind the changeover line as before</a:t>
            </a:r>
          </a:p>
          <a:p>
            <a:pPr lvl="1"/>
            <a:r>
              <a:rPr lang="en-AU" dirty="0"/>
              <a:t>Ponies must be lead by the nearer rein during the race</a:t>
            </a:r>
          </a:p>
        </p:txBody>
      </p:sp>
    </p:spTree>
    <p:extLst>
      <p:ext uri="{BB962C8B-B14F-4D97-AF65-F5344CB8AC3E}">
        <p14:creationId xmlns:p14="http://schemas.microsoft.com/office/powerpoint/2010/main" val="404510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421-2DF6-4C84-9E1F-DD7F58EE754A}"/>
              </a:ext>
            </a:extLst>
          </p:cNvPr>
          <p:cNvSpPr>
            <a:spLocks noGrp="1"/>
          </p:cNvSpPr>
          <p:nvPr>
            <p:ph type="title"/>
          </p:nvPr>
        </p:nvSpPr>
        <p:spPr/>
        <p:txBody>
          <a:bodyPr/>
          <a:lstStyle/>
          <a:p>
            <a:pPr algn="ctr"/>
            <a:r>
              <a:rPr lang="en-AU" dirty="0"/>
              <a:t>WHAT SHOULD YOU WATCH OUT FOR– 2023 RACE SPECIFIC  RULES</a:t>
            </a:r>
          </a:p>
        </p:txBody>
      </p:sp>
      <p:sp>
        <p:nvSpPr>
          <p:cNvPr id="3" name="Content Placeholder 2">
            <a:extLst>
              <a:ext uri="{FF2B5EF4-FFF2-40B4-BE49-F238E27FC236}">
                <a16:creationId xmlns:a16="http://schemas.microsoft.com/office/drawing/2014/main" id="{58A4D579-5EB2-47D3-A5AF-D33ED5770C0D}"/>
              </a:ext>
            </a:extLst>
          </p:cNvPr>
          <p:cNvSpPr>
            <a:spLocks noGrp="1"/>
          </p:cNvSpPr>
          <p:nvPr>
            <p:ph idx="1"/>
          </p:nvPr>
        </p:nvSpPr>
        <p:spPr/>
        <p:txBody>
          <a:bodyPr>
            <a:normAutofit/>
          </a:bodyPr>
          <a:lstStyle/>
          <a:p>
            <a:r>
              <a:rPr lang="en-AU" b="1" dirty="0"/>
              <a:t>Two Mug Race</a:t>
            </a:r>
          </a:p>
          <a:p>
            <a:pPr lvl="1"/>
            <a:r>
              <a:rPr lang="en-AU" dirty="0"/>
              <a:t>Riders must ride straight and don’t need to bend</a:t>
            </a:r>
          </a:p>
          <a:p>
            <a:pPr lvl="1"/>
            <a:r>
              <a:rPr lang="en-AU" dirty="0"/>
              <a:t>If a mug is dropped off a post, it must be replaced before continuing</a:t>
            </a:r>
          </a:p>
          <a:p>
            <a:pPr lvl="1"/>
            <a:r>
              <a:rPr lang="en-AU" dirty="0"/>
              <a:t>If a post is broken team will be eliminated</a:t>
            </a:r>
          </a:p>
          <a:p>
            <a:pPr lvl="1"/>
            <a:r>
              <a:rPr lang="en-AU" dirty="0"/>
              <a:t>Mugs must be placed on the designated pole in the correct order</a:t>
            </a:r>
          </a:p>
          <a:p>
            <a:pPr lvl="1"/>
            <a:endParaRPr lang="en-AU" b="1" dirty="0"/>
          </a:p>
          <a:p>
            <a:r>
              <a:rPr lang="en-AU" b="1" dirty="0"/>
              <a:t>Wizards Castle Race</a:t>
            </a:r>
          </a:p>
          <a:p>
            <a:pPr lvl="1"/>
            <a:r>
              <a:rPr lang="en-AU" dirty="0"/>
              <a:t>Swords must be held behind the handle</a:t>
            </a:r>
          </a:p>
          <a:p>
            <a:pPr lvl="1"/>
            <a:r>
              <a:rPr lang="en-AU" dirty="0"/>
              <a:t>All equipment must be upright in the correct position before the rider can continue</a:t>
            </a:r>
          </a:p>
          <a:p>
            <a:pPr lvl="1"/>
            <a:r>
              <a:rPr lang="en-AU" dirty="0"/>
              <a:t>This can be done mounted or dismounted</a:t>
            </a:r>
          </a:p>
          <a:p>
            <a:pPr lvl="1"/>
            <a:endParaRPr lang="en-AU" dirty="0"/>
          </a:p>
          <a:p>
            <a:endParaRPr lang="en-AU" dirty="0"/>
          </a:p>
          <a:p>
            <a:endParaRPr lang="en-AU" dirty="0"/>
          </a:p>
        </p:txBody>
      </p:sp>
      <p:pic>
        <p:nvPicPr>
          <p:cNvPr id="5" name="Picture 4">
            <a:extLst>
              <a:ext uri="{FF2B5EF4-FFF2-40B4-BE49-F238E27FC236}">
                <a16:creationId xmlns:a16="http://schemas.microsoft.com/office/drawing/2014/main" id="{8AE73463-1AD6-4958-AAE6-E385407A5B41}"/>
              </a:ext>
            </a:extLst>
          </p:cNvPr>
          <p:cNvPicPr>
            <a:picLocks noChangeAspect="1"/>
          </p:cNvPicPr>
          <p:nvPr/>
        </p:nvPicPr>
        <p:blipFill>
          <a:blip r:embed="rId2"/>
          <a:stretch>
            <a:fillRect/>
          </a:stretch>
        </p:blipFill>
        <p:spPr>
          <a:xfrm>
            <a:off x="9219325" y="1772816"/>
            <a:ext cx="2013167" cy="2844087"/>
          </a:xfrm>
          <a:prstGeom prst="rect">
            <a:avLst/>
          </a:prstGeom>
        </p:spPr>
      </p:pic>
    </p:spTree>
    <p:extLst>
      <p:ext uri="{BB962C8B-B14F-4D97-AF65-F5344CB8AC3E}">
        <p14:creationId xmlns:p14="http://schemas.microsoft.com/office/powerpoint/2010/main" val="280487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421-2DF6-4C84-9E1F-DD7F58EE754A}"/>
              </a:ext>
            </a:extLst>
          </p:cNvPr>
          <p:cNvSpPr>
            <a:spLocks noGrp="1"/>
          </p:cNvSpPr>
          <p:nvPr>
            <p:ph type="title"/>
          </p:nvPr>
        </p:nvSpPr>
        <p:spPr/>
        <p:txBody>
          <a:bodyPr/>
          <a:lstStyle/>
          <a:p>
            <a:pPr algn="ctr"/>
            <a:r>
              <a:rPr lang="en-AU" dirty="0"/>
              <a:t>WHAT SHOULD YOU WATCH OUT FOR– 2023 RESERVE RACE SPECIFIC  RULES</a:t>
            </a:r>
          </a:p>
        </p:txBody>
      </p:sp>
      <p:sp>
        <p:nvSpPr>
          <p:cNvPr id="3" name="Content Placeholder 2">
            <a:extLst>
              <a:ext uri="{FF2B5EF4-FFF2-40B4-BE49-F238E27FC236}">
                <a16:creationId xmlns:a16="http://schemas.microsoft.com/office/drawing/2014/main" id="{58A4D579-5EB2-47D3-A5AF-D33ED5770C0D}"/>
              </a:ext>
            </a:extLst>
          </p:cNvPr>
          <p:cNvSpPr>
            <a:spLocks noGrp="1"/>
          </p:cNvSpPr>
          <p:nvPr>
            <p:ph idx="1"/>
          </p:nvPr>
        </p:nvSpPr>
        <p:spPr/>
        <p:txBody>
          <a:bodyPr>
            <a:normAutofit/>
          </a:bodyPr>
          <a:lstStyle/>
          <a:p>
            <a:r>
              <a:rPr lang="en-AU" b="1" dirty="0"/>
              <a:t>Team Bending Race</a:t>
            </a:r>
          </a:p>
          <a:p>
            <a:pPr lvl="1"/>
            <a:r>
              <a:rPr lang="en-AU" dirty="0"/>
              <a:t>Poles knocked down must be replaced by the rider who knocked them down</a:t>
            </a:r>
          </a:p>
          <a:p>
            <a:pPr lvl="1"/>
            <a:r>
              <a:rPr lang="en-AU" dirty="0"/>
              <a:t>Poles only need to be replaced if they are flat down on the ground</a:t>
            </a:r>
          </a:p>
          <a:p>
            <a:pPr lvl="1"/>
            <a:r>
              <a:rPr lang="en-AU" dirty="0"/>
              <a:t>If the poles are broken they cannot be replaced so the team will </a:t>
            </a:r>
            <a:r>
              <a:rPr lang="en-AU"/>
              <a:t>be eliminated</a:t>
            </a:r>
          </a:p>
          <a:p>
            <a:pPr lvl="1"/>
            <a:endParaRPr lang="en-AU" dirty="0"/>
          </a:p>
          <a:p>
            <a:r>
              <a:rPr lang="en-AU" b="1" dirty="0"/>
              <a:t>Ball &amp; Flag</a:t>
            </a:r>
          </a:p>
          <a:p>
            <a:pPr lvl="1"/>
            <a:r>
              <a:rPr lang="en-AU" dirty="0"/>
              <a:t>If cones are knocked over or balls and/or flags are dropped, </a:t>
            </a:r>
          </a:p>
          <a:p>
            <a:pPr marL="274320" lvl="1" indent="0">
              <a:buNone/>
            </a:pPr>
            <a:r>
              <a:rPr lang="en-AU" dirty="0"/>
              <a:t>    all equipment must be righted before the race can continue</a:t>
            </a:r>
          </a:p>
          <a:p>
            <a:endParaRPr lang="en-AU" dirty="0"/>
          </a:p>
          <a:p>
            <a:endParaRPr lang="en-AU" dirty="0"/>
          </a:p>
          <a:p>
            <a:endParaRPr lang="en-AU" dirty="0"/>
          </a:p>
        </p:txBody>
      </p:sp>
      <p:pic>
        <p:nvPicPr>
          <p:cNvPr id="7" name="Picture 6">
            <a:extLst>
              <a:ext uri="{FF2B5EF4-FFF2-40B4-BE49-F238E27FC236}">
                <a16:creationId xmlns:a16="http://schemas.microsoft.com/office/drawing/2014/main" id="{5ED9D1F0-EEF6-4789-9927-BA74604E194B}"/>
              </a:ext>
            </a:extLst>
          </p:cNvPr>
          <p:cNvPicPr>
            <a:picLocks noChangeAspect="1"/>
          </p:cNvPicPr>
          <p:nvPr/>
        </p:nvPicPr>
        <p:blipFill>
          <a:blip r:embed="rId2"/>
          <a:stretch>
            <a:fillRect/>
          </a:stretch>
        </p:blipFill>
        <p:spPr>
          <a:xfrm>
            <a:off x="8233061" y="3951111"/>
            <a:ext cx="2636642" cy="2510802"/>
          </a:xfrm>
          <a:prstGeom prst="rect">
            <a:avLst/>
          </a:prstGeom>
        </p:spPr>
      </p:pic>
    </p:spTree>
    <p:extLst>
      <p:ext uri="{BB962C8B-B14F-4D97-AF65-F5344CB8AC3E}">
        <p14:creationId xmlns:p14="http://schemas.microsoft.com/office/powerpoint/2010/main" val="308276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38E4-A54B-47D5-9C90-2D921823C983}"/>
              </a:ext>
            </a:extLst>
          </p:cNvPr>
          <p:cNvSpPr>
            <a:spLocks noGrp="1"/>
          </p:cNvSpPr>
          <p:nvPr>
            <p:ph type="title"/>
          </p:nvPr>
        </p:nvSpPr>
        <p:spPr/>
        <p:txBody>
          <a:bodyPr/>
          <a:lstStyle/>
          <a:p>
            <a:pPr algn="ctr"/>
            <a:r>
              <a:rPr lang="en-AU" dirty="0"/>
              <a:t>WHY DO WE NEED LINE STEWARDS</a:t>
            </a:r>
          </a:p>
        </p:txBody>
      </p:sp>
      <p:sp>
        <p:nvSpPr>
          <p:cNvPr id="3" name="Content Placeholder 2">
            <a:extLst>
              <a:ext uri="{FF2B5EF4-FFF2-40B4-BE49-F238E27FC236}">
                <a16:creationId xmlns:a16="http://schemas.microsoft.com/office/drawing/2014/main" id="{6650344E-1D3C-4561-BB97-D5D256F5D3CB}"/>
              </a:ext>
            </a:extLst>
          </p:cNvPr>
          <p:cNvSpPr>
            <a:spLocks noGrp="1"/>
          </p:cNvSpPr>
          <p:nvPr>
            <p:ph idx="1"/>
          </p:nvPr>
        </p:nvSpPr>
        <p:spPr/>
        <p:txBody>
          <a:bodyPr/>
          <a:lstStyle/>
          <a:p>
            <a:r>
              <a:rPr lang="en-AU" dirty="0"/>
              <a:t>Every event needs volunteers to help it run.</a:t>
            </a:r>
          </a:p>
          <a:p>
            <a:r>
              <a:rPr lang="en-AU" dirty="0"/>
              <a:t>Be the eyes and ears to assist the Chief Steward</a:t>
            </a:r>
          </a:p>
          <a:p>
            <a:r>
              <a:rPr lang="en-AU" dirty="0"/>
              <a:t>Ensure the safety of horse and rider is maintained</a:t>
            </a:r>
          </a:p>
          <a:p>
            <a:r>
              <a:rPr lang="en-AU" dirty="0"/>
              <a:t>Ensure the riders are playing by the rules</a:t>
            </a:r>
          </a:p>
          <a:p>
            <a:r>
              <a:rPr lang="en-AU" dirty="0"/>
              <a:t>Ensure the competition is fair</a:t>
            </a:r>
          </a:p>
          <a:p>
            <a:r>
              <a:rPr lang="en-AU" b="1" dirty="0"/>
              <a:t>Volunteers make events happen </a:t>
            </a:r>
          </a:p>
          <a:p>
            <a:pPr lvl="1"/>
            <a:r>
              <a:rPr lang="en-AU" b="1" dirty="0"/>
              <a:t>cant live without them</a:t>
            </a:r>
          </a:p>
        </p:txBody>
      </p:sp>
      <p:pic>
        <p:nvPicPr>
          <p:cNvPr id="5" name="Picture 4">
            <a:extLst>
              <a:ext uri="{FF2B5EF4-FFF2-40B4-BE49-F238E27FC236}">
                <a16:creationId xmlns:a16="http://schemas.microsoft.com/office/drawing/2014/main" id="{51511E5C-5770-4457-8FF2-9DBA0E022AA0}"/>
              </a:ext>
            </a:extLst>
          </p:cNvPr>
          <p:cNvPicPr>
            <a:picLocks noChangeAspect="1"/>
          </p:cNvPicPr>
          <p:nvPr/>
        </p:nvPicPr>
        <p:blipFill>
          <a:blip r:embed="rId2"/>
          <a:stretch>
            <a:fillRect/>
          </a:stretch>
        </p:blipFill>
        <p:spPr>
          <a:xfrm>
            <a:off x="7208765" y="2220935"/>
            <a:ext cx="3705312" cy="3711529"/>
          </a:xfrm>
          <a:prstGeom prst="rect">
            <a:avLst/>
          </a:prstGeom>
        </p:spPr>
      </p:pic>
    </p:spTree>
    <p:extLst>
      <p:ext uri="{BB962C8B-B14F-4D97-AF65-F5344CB8AC3E}">
        <p14:creationId xmlns:p14="http://schemas.microsoft.com/office/powerpoint/2010/main" val="403616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3342-47A6-4F73-9D09-A334EAA6BEDD}"/>
              </a:ext>
            </a:extLst>
          </p:cNvPr>
          <p:cNvSpPr>
            <a:spLocks noGrp="1"/>
          </p:cNvSpPr>
          <p:nvPr>
            <p:ph type="title"/>
          </p:nvPr>
        </p:nvSpPr>
        <p:spPr/>
        <p:txBody>
          <a:bodyPr/>
          <a:lstStyle/>
          <a:p>
            <a:pPr algn="ctr"/>
            <a:r>
              <a:rPr lang="en-AU" dirty="0"/>
              <a:t>WHO CAN BE A LINE STEWARD</a:t>
            </a:r>
          </a:p>
        </p:txBody>
      </p:sp>
      <p:sp>
        <p:nvSpPr>
          <p:cNvPr id="3" name="Content Placeholder 2">
            <a:extLst>
              <a:ext uri="{FF2B5EF4-FFF2-40B4-BE49-F238E27FC236}">
                <a16:creationId xmlns:a16="http://schemas.microsoft.com/office/drawing/2014/main" id="{93195DED-9BC9-4CD2-8D33-E674838E047E}"/>
              </a:ext>
            </a:extLst>
          </p:cNvPr>
          <p:cNvSpPr>
            <a:spLocks noGrp="1"/>
          </p:cNvSpPr>
          <p:nvPr>
            <p:ph idx="1"/>
          </p:nvPr>
        </p:nvSpPr>
        <p:spPr/>
        <p:txBody>
          <a:bodyPr/>
          <a:lstStyle/>
          <a:p>
            <a:r>
              <a:rPr lang="en-AU" dirty="0"/>
              <a:t>Parents</a:t>
            </a:r>
          </a:p>
          <a:p>
            <a:r>
              <a:rPr lang="en-AU" dirty="0"/>
              <a:t>Friends</a:t>
            </a:r>
          </a:p>
          <a:p>
            <a:r>
              <a:rPr lang="en-AU" dirty="0"/>
              <a:t>Relatives</a:t>
            </a:r>
          </a:p>
          <a:p>
            <a:r>
              <a:rPr lang="en-AU" dirty="0"/>
              <a:t>Anybody over the age of 18</a:t>
            </a:r>
          </a:p>
        </p:txBody>
      </p:sp>
      <p:pic>
        <p:nvPicPr>
          <p:cNvPr id="5" name="Picture 4">
            <a:extLst>
              <a:ext uri="{FF2B5EF4-FFF2-40B4-BE49-F238E27FC236}">
                <a16:creationId xmlns:a16="http://schemas.microsoft.com/office/drawing/2014/main" id="{7E8A298D-3ADF-4708-A8F6-79459DC02DEC}"/>
              </a:ext>
            </a:extLst>
          </p:cNvPr>
          <p:cNvPicPr>
            <a:picLocks noChangeAspect="1"/>
          </p:cNvPicPr>
          <p:nvPr/>
        </p:nvPicPr>
        <p:blipFill>
          <a:blip r:embed="rId2"/>
          <a:stretch>
            <a:fillRect/>
          </a:stretch>
        </p:blipFill>
        <p:spPr>
          <a:xfrm>
            <a:off x="6913121" y="1973073"/>
            <a:ext cx="3840127" cy="4122927"/>
          </a:xfrm>
          <a:prstGeom prst="rect">
            <a:avLst/>
          </a:prstGeom>
        </p:spPr>
      </p:pic>
      <p:pic>
        <p:nvPicPr>
          <p:cNvPr id="7" name="Picture 6">
            <a:extLst>
              <a:ext uri="{FF2B5EF4-FFF2-40B4-BE49-F238E27FC236}">
                <a16:creationId xmlns:a16="http://schemas.microsoft.com/office/drawing/2014/main" id="{D496D7BB-DF94-4A9B-B32C-94675451A1B2}"/>
              </a:ext>
            </a:extLst>
          </p:cNvPr>
          <p:cNvPicPr>
            <a:picLocks noChangeAspect="1"/>
          </p:cNvPicPr>
          <p:nvPr/>
        </p:nvPicPr>
        <p:blipFill>
          <a:blip r:embed="rId3"/>
          <a:stretch>
            <a:fillRect/>
          </a:stretch>
        </p:blipFill>
        <p:spPr>
          <a:xfrm>
            <a:off x="1438752" y="4120131"/>
            <a:ext cx="3840127" cy="2060196"/>
          </a:xfrm>
          <a:prstGeom prst="rect">
            <a:avLst/>
          </a:prstGeom>
        </p:spPr>
      </p:pic>
    </p:spTree>
    <p:extLst>
      <p:ext uri="{BB962C8B-B14F-4D97-AF65-F5344CB8AC3E}">
        <p14:creationId xmlns:p14="http://schemas.microsoft.com/office/powerpoint/2010/main" val="256025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FD21-9DEF-4C91-936B-D648362E0AAA}"/>
              </a:ext>
            </a:extLst>
          </p:cNvPr>
          <p:cNvSpPr>
            <a:spLocks noGrp="1"/>
          </p:cNvSpPr>
          <p:nvPr>
            <p:ph type="title"/>
          </p:nvPr>
        </p:nvSpPr>
        <p:spPr/>
        <p:txBody>
          <a:bodyPr>
            <a:normAutofit/>
          </a:bodyPr>
          <a:lstStyle/>
          <a:p>
            <a:pPr algn="ctr"/>
            <a:r>
              <a:rPr lang="en-AU" dirty="0"/>
              <a:t>WHAT DO LINE STEWARDS NEED TO DO</a:t>
            </a:r>
          </a:p>
        </p:txBody>
      </p:sp>
      <p:sp>
        <p:nvSpPr>
          <p:cNvPr id="3" name="Content Placeholder 2">
            <a:extLst>
              <a:ext uri="{FF2B5EF4-FFF2-40B4-BE49-F238E27FC236}">
                <a16:creationId xmlns:a16="http://schemas.microsoft.com/office/drawing/2014/main" id="{14FFF38B-6537-44AA-9FC6-5D07B1B82722}"/>
              </a:ext>
            </a:extLst>
          </p:cNvPr>
          <p:cNvSpPr>
            <a:spLocks noGrp="1"/>
          </p:cNvSpPr>
          <p:nvPr>
            <p:ph idx="1"/>
          </p:nvPr>
        </p:nvSpPr>
        <p:spPr/>
        <p:txBody>
          <a:bodyPr/>
          <a:lstStyle/>
          <a:p>
            <a:r>
              <a:rPr lang="en-AU" dirty="0"/>
              <a:t>Volunteer to be Line Stewards</a:t>
            </a:r>
          </a:p>
          <a:p>
            <a:r>
              <a:rPr lang="en-AU" dirty="0"/>
              <a:t>If Possible attend trainings with their kids to see how the games are run</a:t>
            </a:r>
          </a:p>
          <a:p>
            <a:r>
              <a:rPr lang="en-AU" dirty="0"/>
              <a:t>Attend the Briefings at specified time (Usually 1 hour before flag drop) at competitions</a:t>
            </a:r>
          </a:p>
          <a:p>
            <a:r>
              <a:rPr lang="en-AU" dirty="0"/>
              <a:t>Listen to Chief Steward who will:</a:t>
            </a:r>
          </a:p>
          <a:p>
            <a:pPr lvl="1"/>
            <a:r>
              <a:rPr lang="en-AU" dirty="0"/>
              <a:t>Explain the way the day/competition will run</a:t>
            </a:r>
          </a:p>
          <a:p>
            <a:pPr lvl="1"/>
            <a:r>
              <a:rPr lang="en-AU" dirty="0"/>
              <a:t>Draw and advise the order of races to be run</a:t>
            </a:r>
          </a:p>
          <a:p>
            <a:pPr lvl="1"/>
            <a:r>
              <a:rPr lang="en-AU" dirty="0"/>
              <a:t>Explain the General Rules</a:t>
            </a:r>
          </a:p>
          <a:p>
            <a:pPr lvl="1"/>
            <a:r>
              <a:rPr lang="en-AU" dirty="0"/>
              <a:t>Explain the Race Specific Rules</a:t>
            </a:r>
          </a:p>
          <a:p>
            <a:pPr lvl="1"/>
            <a:r>
              <a:rPr lang="en-AU" dirty="0"/>
              <a:t>Ask if anyone needs further information or has any questions.</a:t>
            </a:r>
          </a:p>
          <a:p>
            <a:pPr lvl="1"/>
            <a:endParaRPr lang="en-AU" dirty="0"/>
          </a:p>
        </p:txBody>
      </p:sp>
    </p:spTree>
    <p:extLst>
      <p:ext uri="{BB962C8B-B14F-4D97-AF65-F5344CB8AC3E}">
        <p14:creationId xmlns:p14="http://schemas.microsoft.com/office/powerpoint/2010/main" val="2080603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3A04-1293-48BF-AC57-98A5CD4144B9}"/>
              </a:ext>
            </a:extLst>
          </p:cNvPr>
          <p:cNvSpPr>
            <a:spLocks noGrp="1"/>
          </p:cNvSpPr>
          <p:nvPr>
            <p:ph type="title"/>
          </p:nvPr>
        </p:nvSpPr>
        <p:spPr/>
        <p:txBody>
          <a:bodyPr/>
          <a:lstStyle/>
          <a:p>
            <a:pPr algn="ctr"/>
            <a:r>
              <a:rPr lang="en-AU" dirty="0"/>
              <a:t>AFTER THE BRIEFING – WHAT TO DO</a:t>
            </a:r>
          </a:p>
        </p:txBody>
      </p:sp>
      <p:sp>
        <p:nvSpPr>
          <p:cNvPr id="3" name="Content Placeholder 2">
            <a:extLst>
              <a:ext uri="{FF2B5EF4-FFF2-40B4-BE49-F238E27FC236}">
                <a16:creationId xmlns:a16="http://schemas.microsoft.com/office/drawing/2014/main" id="{886C3323-0859-49CA-BD60-D5C1506A5785}"/>
              </a:ext>
            </a:extLst>
          </p:cNvPr>
          <p:cNvSpPr>
            <a:spLocks noGrp="1"/>
          </p:cNvSpPr>
          <p:nvPr>
            <p:ph idx="1"/>
          </p:nvPr>
        </p:nvSpPr>
        <p:spPr/>
        <p:txBody>
          <a:bodyPr/>
          <a:lstStyle/>
          <a:p>
            <a:r>
              <a:rPr lang="en-AU" dirty="0"/>
              <a:t>Make sure you have a drink, hat, sunscreen, rain jacket, closed in shoes etc</a:t>
            </a:r>
          </a:p>
          <a:p>
            <a:r>
              <a:rPr lang="en-AU" dirty="0"/>
              <a:t>Go to the toilet if required – You might be out there for a couple of hours</a:t>
            </a:r>
          </a:p>
          <a:p>
            <a:r>
              <a:rPr lang="en-AU" dirty="0"/>
              <a:t>Collect a coloured vest from officials</a:t>
            </a:r>
          </a:p>
          <a:p>
            <a:r>
              <a:rPr lang="en-AU" dirty="0"/>
              <a:t>Collect a baton or flag from official</a:t>
            </a:r>
          </a:p>
          <a:p>
            <a:r>
              <a:rPr lang="en-AU" dirty="0"/>
              <a:t>Move to a position on the playing field as directed by the Chief Steward</a:t>
            </a:r>
          </a:p>
          <a:p>
            <a:r>
              <a:rPr lang="en-AU" dirty="0"/>
              <a:t>Do not have your mobile phone active</a:t>
            </a:r>
          </a:p>
          <a:p>
            <a:r>
              <a:rPr lang="en-AU" dirty="0"/>
              <a:t>Ensure you are out of the way of play/ponies at all times</a:t>
            </a:r>
          </a:p>
          <a:p>
            <a:r>
              <a:rPr lang="en-AU" dirty="0"/>
              <a:t>Indicate that you are in position and ready to start if asked by Chief Steward</a:t>
            </a:r>
          </a:p>
          <a:p>
            <a:endParaRPr lang="en-AU" dirty="0"/>
          </a:p>
        </p:txBody>
      </p:sp>
    </p:spTree>
    <p:extLst>
      <p:ext uri="{BB962C8B-B14F-4D97-AF65-F5344CB8AC3E}">
        <p14:creationId xmlns:p14="http://schemas.microsoft.com/office/powerpoint/2010/main" val="87164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4F5B-6D4B-4FEA-9C98-1AC15029F946}"/>
              </a:ext>
            </a:extLst>
          </p:cNvPr>
          <p:cNvSpPr>
            <a:spLocks noGrp="1"/>
          </p:cNvSpPr>
          <p:nvPr>
            <p:ph type="title"/>
          </p:nvPr>
        </p:nvSpPr>
        <p:spPr/>
        <p:txBody>
          <a:bodyPr/>
          <a:lstStyle/>
          <a:p>
            <a:pPr algn="ctr"/>
            <a:r>
              <a:rPr lang="en-AU" dirty="0"/>
              <a:t>WHERE DO LINE STEWARDS STAND AND WHAT DO THEY LOOK FOR</a:t>
            </a:r>
          </a:p>
        </p:txBody>
      </p:sp>
      <p:sp>
        <p:nvSpPr>
          <p:cNvPr id="3" name="Content Placeholder 2">
            <a:extLst>
              <a:ext uri="{FF2B5EF4-FFF2-40B4-BE49-F238E27FC236}">
                <a16:creationId xmlns:a16="http://schemas.microsoft.com/office/drawing/2014/main" id="{656C5980-9DAC-46DD-83C4-92D6C2AA6FBE}"/>
              </a:ext>
            </a:extLst>
          </p:cNvPr>
          <p:cNvSpPr>
            <a:spLocks noGrp="1"/>
          </p:cNvSpPr>
          <p:nvPr>
            <p:ph idx="1"/>
          </p:nvPr>
        </p:nvSpPr>
        <p:spPr/>
        <p:txBody>
          <a:bodyPr>
            <a:normAutofit fontScale="85000" lnSpcReduction="20000"/>
          </a:bodyPr>
          <a:lstStyle/>
          <a:p>
            <a:r>
              <a:rPr lang="en-AU" dirty="0"/>
              <a:t>One each side of the start/finish line</a:t>
            </a:r>
          </a:p>
          <a:p>
            <a:pPr lvl="1"/>
            <a:r>
              <a:rPr lang="en-AU" dirty="0"/>
              <a:t>Check to ensure that changeovers happen with all ponies feet behind the lines and that all relevant rules are obeyed.</a:t>
            </a:r>
          </a:p>
          <a:p>
            <a:pPr lvl="1"/>
            <a:r>
              <a:rPr lang="en-AU" dirty="0"/>
              <a:t>Check that only the next rider to go takes up position at the start or changeover line. The other riders must remain behind the 6m line.</a:t>
            </a:r>
          </a:p>
          <a:p>
            <a:r>
              <a:rPr lang="en-AU" dirty="0"/>
              <a:t>One each side of the centre line</a:t>
            </a:r>
          </a:p>
          <a:p>
            <a:pPr lvl="1"/>
            <a:r>
              <a:rPr lang="en-AU" dirty="0"/>
              <a:t>Check mid field procedures and watch the linkup in pairs games</a:t>
            </a:r>
          </a:p>
          <a:p>
            <a:r>
              <a:rPr lang="en-AU" dirty="0"/>
              <a:t>One each side of the changeover line</a:t>
            </a:r>
          </a:p>
          <a:p>
            <a:pPr lvl="1"/>
            <a:r>
              <a:rPr lang="en-AU" dirty="0"/>
              <a:t>Check to ensure that changeovers happen with all ponies feet behind the lines and that all relevant rules are obeyed.</a:t>
            </a:r>
          </a:p>
          <a:p>
            <a:pPr lvl="1"/>
            <a:r>
              <a:rPr lang="en-AU" dirty="0"/>
              <a:t>Check that only the next rider to go takes up position at the start or changeover line. The other riders must remain behind the 6m line.</a:t>
            </a:r>
          </a:p>
          <a:p>
            <a:r>
              <a:rPr lang="en-AU" dirty="0"/>
              <a:t>One in the middle behind the changeover line</a:t>
            </a:r>
          </a:p>
          <a:p>
            <a:pPr lvl="1"/>
            <a:r>
              <a:rPr lang="en-AU" dirty="0"/>
              <a:t>Watch for rule infringements down the field of play</a:t>
            </a:r>
          </a:p>
          <a:p>
            <a:pPr lvl="1"/>
            <a:r>
              <a:rPr lang="en-AU" dirty="0"/>
              <a:t>Watch for interference between the lanes</a:t>
            </a:r>
          </a:p>
          <a:p>
            <a:pPr lvl="1"/>
            <a:endParaRPr lang="en-AU" dirty="0"/>
          </a:p>
          <a:p>
            <a:pPr lvl="1"/>
            <a:endParaRPr lang="en-AU" dirty="0"/>
          </a:p>
          <a:p>
            <a:pPr marL="274320" lvl="1" indent="0">
              <a:buNone/>
            </a:pPr>
            <a:endParaRPr lang="en-AU" dirty="0"/>
          </a:p>
          <a:p>
            <a:pPr marL="45720" indent="0">
              <a:buNone/>
            </a:pPr>
            <a:endParaRPr lang="en-AU" dirty="0"/>
          </a:p>
        </p:txBody>
      </p:sp>
    </p:spTree>
    <p:extLst>
      <p:ext uri="{BB962C8B-B14F-4D97-AF65-F5344CB8AC3E}">
        <p14:creationId xmlns:p14="http://schemas.microsoft.com/office/powerpoint/2010/main" val="315736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4DC1-27D7-45C0-A4B8-9F5E6696B855}"/>
              </a:ext>
            </a:extLst>
          </p:cNvPr>
          <p:cNvSpPr>
            <a:spLocks noGrp="1"/>
          </p:cNvSpPr>
          <p:nvPr>
            <p:ph type="title"/>
          </p:nvPr>
        </p:nvSpPr>
        <p:spPr/>
        <p:txBody>
          <a:bodyPr/>
          <a:lstStyle/>
          <a:p>
            <a:pPr algn="ctr"/>
            <a:r>
              <a:rPr lang="en-AU" dirty="0"/>
              <a:t>WHAT TO DO DURING THE COMPETITION</a:t>
            </a:r>
          </a:p>
        </p:txBody>
      </p:sp>
      <p:sp>
        <p:nvSpPr>
          <p:cNvPr id="3" name="Content Placeholder 2">
            <a:extLst>
              <a:ext uri="{FF2B5EF4-FFF2-40B4-BE49-F238E27FC236}">
                <a16:creationId xmlns:a16="http://schemas.microsoft.com/office/drawing/2014/main" id="{4B868B33-2554-416E-A2BA-578E94FA05C7}"/>
              </a:ext>
            </a:extLst>
          </p:cNvPr>
          <p:cNvSpPr>
            <a:spLocks noGrp="1"/>
          </p:cNvSpPr>
          <p:nvPr>
            <p:ph idx="1"/>
          </p:nvPr>
        </p:nvSpPr>
        <p:spPr/>
        <p:txBody>
          <a:bodyPr>
            <a:normAutofit fontScale="92500" lnSpcReduction="10000"/>
          </a:bodyPr>
          <a:lstStyle/>
          <a:p>
            <a:r>
              <a:rPr lang="en-AU" dirty="0"/>
              <a:t>Watch the riders completing the races</a:t>
            </a:r>
          </a:p>
          <a:p>
            <a:r>
              <a:rPr lang="en-AU" dirty="0"/>
              <a:t>Pay particular attention to the riders/teams in your section of the field</a:t>
            </a:r>
          </a:p>
          <a:p>
            <a:r>
              <a:rPr lang="en-AU" dirty="0"/>
              <a:t>If you see something going wrong pay particular attention to what they are doing looking for mistakes and/or corrections.</a:t>
            </a:r>
          </a:p>
          <a:p>
            <a:r>
              <a:rPr lang="en-AU" dirty="0"/>
              <a:t>Do not look at your own child/team as you may miss something in your section.</a:t>
            </a:r>
          </a:p>
          <a:p>
            <a:r>
              <a:rPr lang="en-AU" dirty="0"/>
              <a:t>If you see something that does not look correct raise your flag at the end of the race.</a:t>
            </a:r>
          </a:p>
          <a:p>
            <a:r>
              <a:rPr lang="en-AU" dirty="0"/>
              <a:t>If not sure give the benefit of the doubt to the rider.</a:t>
            </a:r>
          </a:p>
          <a:p>
            <a:r>
              <a:rPr lang="en-AU" dirty="0"/>
              <a:t>Converse with the Chief Steward and tell them exactly what you saw and what you think happened.</a:t>
            </a:r>
          </a:p>
          <a:p>
            <a:r>
              <a:rPr lang="en-AU" dirty="0"/>
              <a:t>The Chief Steward will make a decision on what action to take based on Line Steward and their own observations.</a:t>
            </a:r>
          </a:p>
          <a:p>
            <a:endParaRPr lang="en-AU" dirty="0"/>
          </a:p>
        </p:txBody>
      </p:sp>
    </p:spTree>
    <p:extLst>
      <p:ext uri="{BB962C8B-B14F-4D97-AF65-F5344CB8AC3E}">
        <p14:creationId xmlns:p14="http://schemas.microsoft.com/office/powerpoint/2010/main" val="370440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3832-3CBF-4049-A1A6-E92C1BD5BACB}"/>
              </a:ext>
            </a:extLst>
          </p:cNvPr>
          <p:cNvSpPr>
            <a:spLocks noGrp="1"/>
          </p:cNvSpPr>
          <p:nvPr>
            <p:ph type="title"/>
          </p:nvPr>
        </p:nvSpPr>
        <p:spPr/>
        <p:txBody>
          <a:bodyPr/>
          <a:lstStyle/>
          <a:p>
            <a:pPr algn="ctr"/>
            <a:r>
              <a:rPr lang="en-AU" dirty="0"/>
              <a:t>WHAT TO DO DURING THE COMPETITION - continued</a:t>
            </a:r>
          </a:p>
        </p:txBody>
      </p:sp>
      <p:sp>
        <p:nvSpPr>
          <p:cNvPr id="3" name="Content Placeholder 2">
            <a:extLst>
              <a:ext uri="{FF2B5EF4-FFF2-40B4-BE49-F238E27FC236}">
                <a16:creationId xmlns:a16="http://schemas.microsoft.com/office/drawing/2014/main" id="{CA5CFC37-45D2-40A3-9469-DE875EEDFA56}"/>
              </a:ext>
            </a:extLst>
          </p:cNvPr>
          <p:cNvSpPr>
            <a:spLocks noGrp="1"/>
          </p:cNvSpPr>
          <p:nvPr>
            <p:ph idx="1"/>
          </p:nvPr>
        </p:nvSpPr>
        <p:spPr/>
        <p:txBody>
          <a:bodyPr>
            <a:normAutofit fontScale="92500" lnSpcReduction="10000"/>
          </a:bodyPr>
          <a:lstStyle/>
          <a:p>
            <a:r>
              <a:rPr lang="en-AU" dirty="0"/>
              <a:t>After each race the Chief Steward will look around the field to ask all the Line Stewards of they are all good.</a:t>
            </a:r>
          </a:p>
          <a:p>
            <a:r>
              <a:rPr lang="en-AU" dirty="0"/>
              <a:t>If none of the line stewards have a raised flag the Chief Steward will blow the whistle and the arena party will commence setting up the next race.</a:t>
            </a:r>
          </a:p>
          <a:p>
            <a:r>
              <a:rPr lang="en-AU" dirty="0"/>
              <a:t>Line Stewards will rotate in a clockwise direction after each race.</a:t>
            </a:r>
          </a:p>
          <a:p>
            <a:r>
              <a:rPr lang="en-AU" dirty="0"/>
              <a:t>Be mindful of not standing in front of the scorers/judges on Start/Finish Line</a:t>
            </a:r>
          </a:p>
          <a:p>
            <a:r>
              <a:rPr lang="en-AU" dirty="0"/>
              <a:t>Line Stewards should report any person who questions their decisions or is abusive etc.</a:t>
            </a:r>
          </a:p>
          <a:p>
            <a:r>
              <a:rPr lang="en-AU" dirty="0"/>
              <a:t>Line Stewards are usually swapped out half way through the competition.</a:t>
            </a:r>
          </a:p>
          <a:p>
            <a:r>
              <a:rPr lang="en-AU" dirty="0"/>
              <a:t>Its good to have someone from your team that will swap with you.</a:t>
            </a:r>
          </a:p>
          <a:p>
            <a:r>
              <a:rPr lang="en-AU" dirty="0"/>
              <a:t>Make sure you either hand your vest and flag to your replacement or back to the official trailer after you have finished your shift.</a:t>
            </a:r>
          </a:p>
        </p:txBody>
      </p:sp>
    </p:spTree>
    <p:extLst>
      <p:ext uri="{BB962C8B-B14F-4D97-AF65-F5344CB8AC3E}">
        <p14:creationId xmlns:p14="http://schemas.microsoft.com/office/powerpoint/2010/main" val="213219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DC421-2DF6-4C84-9E1F-DD7F58EE754A}"/>
              </a:ext>
            </a:extLst>
          </p:cNvPr>
          <p:cNvSpPr>
            <a:spLocks noGrp="1"/>
          </p:cNvSpPr>
          <p:nvPr>
            <p:ph type="title"/>
          </p:nvPr>
        </p:nvSpPr>
        <p:spPr/>
        <p:txBody>
          <a:bodyPr/>
          <a:lstStyle/>
          <a:p>
            <a:pPr algn="ctr"/>
            <a:r>
              <a:rPr lang="en-AU" dirty="0"/>
              <a:t>WHEN SHOULD YOU RAISE YOUR FLAG - GENERAL RULES</a:t>
            </a:r>
          </a:p>
        </p:txBody>
      </p:sp>
      <p:sp>
        <p:nvSpPr>
          <p:cNvPr id="3" name="Content Placeholder 2">
            <a:extLst>
              <a:ext uri="{FF2B5EF4-FFF2-40B4-BE49-F238E27FC236}">
                <a16:creationId xmlns:a16="http://schemas.microsoft.com/office/drawing/2014/main" id="{58A4D579-5EB2-47D3-A5AF-D33ED5770C0D}"/>
              </a:ext>
            </a:extLst>
          </p:cNvPr>
          <p:cNvSpPr>
            <a:spLocks noGrp="1"/>
          </p:cNvSpPr>
          <p:nvPr>
            <p:ph idx="1"/>
          </p:nvPr>
        </p:nvSpPr>
        <p:spPr/>
        <p:txBody>
          <a:bodyPr>
            <a:normAutofit fontScale="70000" lnSpcReduction="20000"/>
          </a:bodyPr>
          <a:lstStyle/>
          <a:p>
            <a:r>
              <a:rPr lang="en-AU" dirty="0"/>
              <a:t>If a horse is hit with a piece of equipment by a rider.</a:t>
            </a:r>
          </a:p>
          <a:p>
            <a:r>
              <a:rPr lang="en-AU" dirty="0"/>
              <a:t>If a rider puts something in their mouth.</a:t>
            </a:r>
          </a:p>
          <a:p>
            <a:r>
              <a:rPr lang="en-AU" dirty="0"/>
              <a:t>If a team does not correct their mistakes during a game.</a:t>
            </a:r>
          </a:p>
          <a:p>
            <a:r>
              <a:rPr lang="en-AU" dirty="0"/>
              <a:t>If a rider loses their pony and does not return to where they lost it to resume game</a:t>
            </a:r>
          </a:p>
          <a:p>
            <a:r>
              <a:rPr lang="en-AU" dirty="0"/>
              <a:t>If a rider does not weave around the poles correctly</a:t>
            </a:r>
          </a:p>
          <a:p>
            <a:r>
              <a:rPr lang="en-AU" dirty="0"/>
              <a:t>If a rider knocks a pole down and does not stand it up</a:t>
            </a:r>
          </a:p>
          <a:p>
            <a:r>
              <a:rPr lang="en-AU" dirty="0"/>
              <a:t>If more than one rider enters the start box at a time – that rider must go next</a:t>
            </a:r>
          </a:p>
          <a:p>
            <a:r>
              <a:rPr lang="en-AU" dirty="0"/>
              <a:t>If all 4 hoofs of both riders’ ponies are not behind the line during handover</a:t>
            </a:r>
          </a:p>
          <a:p>
            <a:r>
              <a:rPr lang="en-AU" dirty="0"/>
              <a:t>If outgoing rider picks up dropped pass instead of incoming rider</a:t>
            </a:r>
          </a:p>
          <a:p>
            <a:r>
              <a:rPr lang="en-AU" dirty="0"/>
              <a:t>If a rider or loose pony interferes with another rider/team</a:t>
            </a:r>
          </a:p>
          <a:p>
            <a:r>
              <a:rPr lang="en-AU" dirty="0"/>
              <a:t>If you think a rider is riding roughly or dangerously or swearing or acting inappropriately</a:t>
            </a:r>
          </a:p>
          <a:p>
            <a:r>
              <a:rPr lang="en-AU" dirty="0"/>
              <a:t>Riders must be mounted – astride in the saddle when crossing the line</a:t>
            </a:r>
          </a:p>
          <a:p>
            <a:endParaRPr lang="en-AU" dirty="0"/>
          </a:p>
          <a:p>
            <a:endParaRPr lang="en-AU" dirty="0"/>
          </a:p>
          <a:p>
            <a:endParaRPr lang="en-AU" dirty="0"/>
          </a:p>
        </p:txBody>
      </p:sp>
    </p:spTree>
    <p:extLst>
      <p:ext uri="{BB962C8B-B14F-4D97-AF65-F5344CB8AC3E}">
        <p14:creationId xmlns:p14="http://schemas.microsoft.com/office/powerpoint/2010/main" val="8909845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TM03457444[[fn=Basis]]</Template>
  <TotalTime>283</TotalTime>
  <Words>1894</Words>
  <Application>Microsoft Office PowerPoint</Application>
  <PresentationFormat>Widescreen</PresentationFormat>
  <Paragraphs>171</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Corbel</vt:lpstr>
      <vt:lpstr>Basis</vt:lpstr>
      <vt:lpstr>Pony club mounted games line stewarding demystified</vt:lpstr>
      <vt:lpstr>WHY DO WE NEED LINE STEWARDS</vt:lpstr>
      <vt:lpstr>WHO CAN BE A LINE STEWARD</vt:lpstr>
      <vt:lpstr>WHAT DO LINE STEWARDS NEED TO DO</vt:lpstr>
      <vt:lpstr>AFTER THE BRIEFING – WHAT TO DO</vt:lpstr>
      <vt:lpstr>WHERE DO LINE STEWARDS STAND AND WHAT DO THEY LOOK FOR</vt:lpstr>
      <vt:lpstr>WHAT TO DO DURING THE COMPETITION</vt:lpstr>
      <vt:lpstr>WHAT TO DO DURING THE COMPETITION - continued</vt:lpstr>
      <vt:lpstr>WHEN SHOULD YOU RAISE YOUR FLAG - GENERAL RULES</vt:lpstr>
      <vt:lpstr>WHAT SHOULD YOU WATCH OUT FOR– 2023 RACE SPECIFIC  RULES</vt:lpstr>
      <vt:lpstr>WHAT SHOULD YOU WATCH OUT FOR– 2023 RACE SPECIFIC  RULES</vt:lpstr>
      <vt:lpstr>WHAT SHOULD YOU WATCH OUT FOR– 2023 RACE SPECIFIC  RULES</vt:lpstr>
      <vt:lpstr>WHAT SHOULD YOU WATCH OUT FOR– 2023 RACE SPECIFIC  RULES</vt:lpstr>
      <vt:lpstr>WHAT SHOULD YOU WATCH OUT FOR– 2023 RACE SPECIFIC  RULES</vt:lpstr>
      <vt:lpstr>WHAT SHOULD YOU WATCH OUT FOR– 2023 RACE SPECIFIC  RULES</vt:lpstr>
      <vt:lpstr>WHAT SHOULD YOU WATCH OUT FOR– 2023 RACE SPECIFIC  RULES</vt:lpstr>
      <vt:lpstr>WHAT SHOULD YOU WATCH OUT FOR– 2023 RESERVE RACE SPECIFIC  RULES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Pony club mounted games line stewarding demystified</dc:title>
  <dc:creator>Angela Herzer</dc:creator>
  <cp:lastModifiedBy>Robert Herzer</cp:lastModifiedBy>
  <cp:revision>11</cp:revision>
  <dcterms:created xsi:type="dcterms:W3CDTF">2023-03-15T14:23:49Z</dcterms:created>
  <dcterms:modified xsi:type="dcterms:W3CDTF">2023-06-21T23:21:52Z</dcterms:modified>
</cp:coreProperties>
</file>